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 id="2147483727" r:id="rId2"/>
  </p:sldMasterIdLst>
  <p:notesMasterIdLst>
    <p:notesMasterId r:id="rId21"/>
  </p:notesMasterIdLst>
  <p:sldIdLst>
    <p:sldId id="256" r:id="rId3"/>
    <p:sldId id="25282" r:id="rId4"/>
    <p:sldId id="25318" r:id="rId5"/>
    <p:sldId id="25309" r:id="rId6"/>
    <p:sldId id="25285" r:id="rId7"/>
    <p:sldId id="25319" r:id="rId8"/>
    <p:sldId id="25321" r:id="rId9"/>
    <p:sldId id="25310" r:id="rId10"/>
    <p:sldId id="25325" r:id="rId11"/>
    <p:sldId id="25324" r:id="rId12"/>
    <p:sldId id="25323" r:id="rId13"/>
    <p:sldId id="25311" r:id="rId14"/>
    <p:sldId id="25326" r:id="rId15"/>
    <p:sldId id="25327" r:id="rId16"/>
    <p:sldId id="25312" r:id="rId17"/>
    <p:sldId id="25288" r:id="rId18"/>
    <p:sldId id="25287" r:id="rId19"/>
    <p:sldId id="277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t Lang" initials="" lastIdx="4" clrIdx="0"/>
  <p:cmAuthor id="1" name="Gurer Gundondu" initials="" lastIdx="4" clrIdx="1"/>
  <p:cmAuthor id="2" name="Donna Gregorio"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F4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5F60F-C82E-4348-9527-4AAB7F9DBC9B}" v="25" dt="2026-05-20T18:12:29.691"/>
  </p1510:revLst>
</p1510:revInfo>
</file>

<file path=ppt/tableStyles.xml><?xml version="1.0" encoding="utf-8"?>
<a:tblStyleLst xmlns:a="http://schemas.openxmlformats.org/drawingml/2006/main" def="{202F59DD-9D86-4034-B8E3-5268E8CDF9F4}">
  <a:tblStyle styleId="{202F59DD-9D86-4034-B8E3-5268E8CDF9F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A3391F-BFF5-420F-BFAA-9313BED2327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146" d="100"/>
          <a:sy n="146" d="100"/>
        </p:scale>
        <p:origin x="63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Gregorio" userId="41a802aa2cd7b5ff" providerId="LiveId" clId="{84505E96-6700-4249-8213-A4C560120C1B}"/>
    <pc:docChg chg="undo custSel addSld delSld modSld sldOrd">
      <pc:chgData name="Donna Gregorio" userId="41a802aa2cd7b5ff" providerId="LiveId" clId="{84505E96-6700-4249-8213-A4C560120C1B}" dt="2026-05-21T20:45:21.155" v="93" actId="6549"/>
      <pc:docMkLst>
        <pc:docMk/>
      </pc:docMkLst>
      <pc:sldChg chg="addSp delSp modSp add mod setBg delDesignElem modNotes">
        <pc:chgData name="Donna Gregorio" userId="41a802aa2cd7b5ff" providerId="LiveId" clId="{84505E96-6700-4249-8213-A4C560120C1B}" dt="2026-05-20T18:13:59.841" v="55" actId="1076"/>
        <pc:sldMkLst>
          <pc:docMk/>
          <pc:sldMk cId="3319249572" sldId="2776"/>
        </pc:sldMkLst>
        <pc:spChg chg="mod">
          <ac:chgData name="Donna Gregorio" userId="41a802aa2cd7b5ff" providerId="LiveId" clId="{84505E96-6700-4249-8213-A4C560120C1B}" dt="2026-05-20T18:13:36.421" v="50" actId="1076"/>
          <ac:spMkLst>
            <pc:docMk/>
            <pc:sldMk cId="3319249572" sldId="2776"/>
            <ac:spMk id="2" creationId="{E9ACB4C8-8448-B19D-2AFB-431380C983F3}"/>
          </ac:spMkLst>
        </pc:spChg>
        <pc:spChg chg="add del mod ord">
          <ac:chgData name="Donna Gregorio" userId="41a802aa2cd7b5ff" providerId="LiveId" clId="{84505E96-6700-4249-8213-A4C560120C1B}" dt="2026-05-20T18:13:12.109" v="44" actId="478"/>
          <ac:spMkLst>
            <pc:docMk/>
            <pc:sldMk cId="3319249572" sldId="2776"/>
            <ac:spMk id="4" creationId="{FA725E98-E033-EC49-3C0D-CF15B8194ED5}"/>
          </ac:spMkLst>
        </pc:spChg>
        <pc:picChg chg="mod">
          <ac:chgData name="Donna Gregorio" userId="41a802aa2cd7b5ff" providerId="LiveId" clId="{84505E96-6700-4249-8213-A4C560120C1B}" dt="2026-05-20T18:13:59.841" v="55" actId="1076"/>
          <ac:picMkLst>
            <pc:docMk/>
            <pc:sldMk cId="3319249572" sldId="2776"/>
            <ac:picMk id="5" creationId="{770DE330-9937-1037-57A0-DB8FFB787CCA}"/>
          </ac:picMkLst>
        </pc:picChg>
        <pc:picChg chg="mod">
          <ac:chgData name="Donna Gregorio" userId="41a802aa2cd7b5ff" providerId="LiveId" clId="{84505E96-6700-4249-8213-A4C560120C1B}" dt="2026-05-18T00:58:08.721" v="12" actId="1076"/>
          <ac:picMkLst>
            <pc:docMk/>
            <pc:sldMk cId="3319249572" sldId="2776"/>
            <ac:picMk id="7" creationId="{4DC9F47E-5C55-E3E9-66E9-C2CE3A01218D}"/>
          </ac:picMkLst>
        </pc:picChg>
        <pc:picChg chg="mod">
          <ac:chgData name="Donna Gregorio" userId="41a802aa2cd7b5ff" providerId="LiveId" clId="{84505E96-6700-4249-8213-A4C560120C1B}" dt="2026-05-20T18:13:48.393" v="51" actId="1076"/>
          <ac:picMkLst>
            <pc:docMk/>
            <pc:sldMk cId="3319249572" sldId="2776"/>
            <ac:picMk id="8" creationId="{379B8724-EF53-2E37-32A1-BD587E2FE78F}"/>
          </ac:picMkLst>
        </pc:picChg>
      </pc:sldChg>
      <pc:sldChg chg="addSp delSp mod">
        <pc:chgData name="Donna Gregorio" userId="41a802aa2cd7b5ff" providerId="LiveId" clId="{84505E96-6700-4249-8213-A4C560120C1B}" dt="2026-05-18T01:06:58.156" v="31" actId="22"/>
        <pc:sldMkLst>
          <pc:docMk/>
          <pc:sldMk cId="4079925756" sldId="25282"/>
        </pc:sldMkLst>
      </pc:sldChg>
      <pc:sldChg chg="modNotesTx">
        <pc:chgData name="Donna Gregorio" userId="41a802aa2cd7b5ff" providerId="LiveId" clId="{84505E96-6700-4249-8213-A4C560120C1B}" dt="2026-05-20T18:12:21.167" v="37" actId="6549"/>
        <pc:sldMkLst>
          <pc:docMk/>
          <pc:sldMk cId="1078790874" sldId="25287"/>
        </pc:sldMkLst>
      </pc:sldChg>
      <pc:sldChg chg="modNotesTx">
        <pc:chgData name="Donna Gregorio" userId="41a802aa2cd7b5ff" providerId="LiveId" clId="{84505E96-6700-4249-8213-A4C560120C1B}" dt="2026-05-20T21:41:58.106" v="77" actId="20577"/>
        <pc:sldMkLst>
          <pc:docMk/>
          <pc:sldMk cId="467346427" sldId="25288"/>
        </pc:sldMkLst>
      </pc:sldChg>
      <pc:sldChg chg="addSp delSp mod modNotesTx">
        <pc:chgData name="Donna Gregorio" userId="41a802aa2cd7b5ff" providerId="LiveId" clId="{84505E96-6700-4249-8213-A4C560120C1B}" dt="2026-05-18T01:09:09.421" v="35" actId="22"/>
        <pc:sldMkLst>
          <pc:docMk/>
          <pc:sldMk cId="3957193922" sldId="25312"/>
        </pc:sldMkLst>
      </pc:sldChg>
      <pc:sldChg chg="modSp mod ord">
        <pc:chgData name="Donna Gregorio" userId="41a802aa2cd7b5ff" providerId="LiveId" clId="{84505E96-6700-4249-8213-A4C560120C1B}" dt="2026-05-18T00:48:53.431" v="9"/>
        <pc:sldMkLst>
          <pc:docMk/>
          <pc:sldMk cId="1771017335" sldId="25323"/>
        </pc:sldMkLst>
        <pc:graphicFrameChg chg="mod modGraphic">
          <ac:chgData name="Donna Gregorio" userId="41a802aa2cd7b5ff" providerId="LiveId" clId="{84505E96-6700-4249-8213-A4C560120C1B}" dt="2026-05-18T00:46:56.299" v="5"/>
          <ac:graphicFrameMkLst>
            <pc:docMk/>
            <pc:sldMk cId="1771017335" sldId="25323"/>
            <ac:graphicFrameMk id="6" creationId="{40535E6F-7D69-673E-567F-0C8643D0EC7B}"/>
          </ac:graphicFrameMkLst>
        </pc:graphicFrameChg>
      </pc:sldChg>
      <pc:sldChg chg="modSp mod modNotes">
        <pc:chgData name="Donna Gregorio" userId="41a802aa2cd7b5ff" providerId="LiveId" clId="{84505E96-6700-4249-8213-A4C560120C1B}" dt="2026-05-21T20:45:21.155" v="93" actId="6549"/>
        <pc:sldMkLst>
          <pc:docMk/>
          <pc:sldMk cId="2337645918" sldId="25327"/>
        </pc:sldMkLst>
        <pc:spChg chg="mod">
          <ac:chgData name="Donna Gregorio" userId="41a802aa2cd7b5ff" providerId="LiveId" clId="{84505E96-6700-4249-8213-A4C560120C1B}" dt="2026-05-21T20:45:21.155" v="93" actId="6549"/>
          <ac:spMkLst>
            <pc:docMk/>
            <pc:sldMk cId="2337645918" sldId="25327"/>
            <ac:spMk id="4" creationId="{F3F42535-F342-29B5-2417-9991198E9D94}"/>
          </ac:spMkLst>
        </pc:spChg>
      </pc:sldChg>
      <pc:sldChg chg="new del">
        <pc:chgData name="Donna Gregorio" userId="41a802aa2cd7b5ff" providerId="LiveId" clId="{84505E96-6700-4249-8213-A4C560120C1B}" dt="2026-05-20T21:50:20.065" v="78" actId="47"/>
        <pc:sldMkLst>
          <pc:docMk/>
          <pc:sldMk cId="3368676650" sldId="25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31009f35c94_2_1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lvl="0"/>
            <a:r>
              <a:rPr lang="en-US" sz="1100" b="0" i="0" u="none" strike="noStrike" cap="none" dirty="0">
                <a:solidFill>
                  <a:srgbClr val="000000"/>
                </a:solidFill>
                <a:effectLst/>
                <a:latin typeface="Arial"/>
                <a:ea typeface="Arial"/>
                <a:cs typeface="Arial"/>
                <a:sym typeface="Arial"/>
              </a:rPr>
              <a:t>Tx, pleasure, nuggets, best practices in how I use AI</a:t>
            </a:r>
          </a:p>
          <a:p>
            <a:pPr lvl="0"/>
            <a:r>
              <a:rPr lang="en-US" sz="1100" b="0" i="0" u="none" strike="noStrike" cap="none" dirty="0">
                <a:solidFill>
                  <a:srgbClr val="000000"/>
                </a:solidFill>
                <a:effectLst/>
                <a:latin typeface="Arial"/>
                <a:ea typeface="Arial"/>
                <a:cs typeface="Arial"/>
                <a:sym typeface="Arial"/>
              </a:rPr>
              <a:t>Want to be engaging and help evolve your career. </a:t>
            </a:r>
          </a:p>
          <a:p>
            <a:pPr lvl="0"/>
            <a:r>
              <a:rPr lang="en-US" sz="1100" b="0" i="0" u="none" strike="noStrike" cap="none" dirty="0">
                <a:solidFill>
                  <a:srgbClr val="000000"/>
                </a:solidFill>
                <a:effectLst/>
                <a:latin typeface="Arial"/>
                <a:ea typeface="Arial"/>
                <a:cs typeface="Arial"/>
                <a:sym typeface="Arial"/>
              </a:rPr>
              <a:t>Shoes are irreplaceable, not irrelevant. </a:t>
            </a:r>
          </a:p>
          <a:p>
            <a:pPr lvl="0"/>
            <a:r>
              <a:rPr lang="en-US" sz="1100" b="0" i="0" u="none" strike="noStrike" cap="none" dirty="0">
                <a:solidFill>
                  <a:srgbClr val="000000"/>
                </a:solidFill>
                <a:effectLst/>
                <a:latin typeface="Arial"/>
                <a:ea typeface="Arial"/>
                <a:cs typeface="Arial"/>
                <a:sym typeface="Arial"/>
              </a:rPr>
              <a:t>AI rapidly changing orgs the way make decisions, manage portfolios, and deliver value. </a:t>
            </a:r>
          </a:p>
          <a:p>
            <a:pPr lvl="0"/>
            <a:r>
              <a:rPr lang="en-US" sz="1100" b="0" i="0" u="none" strike="noStrike" cap="none" dirty="0">
                <a:solidFill>
                  <a:srgbClr val="000000"/>
                </a:solidFill>
                <a:effectLst/>
                <a:latin typeface="Arial"/>
                <a:ea typeface="Arial"/>
                <a:cs typeface="Arial"/>
                <a:sym typeface="Arial"/>
              </a:rPr>
              <a:t>For PMs, success is no longer about schedules — it’s about strategic thinking, business acumen, and using AI to drive smarter decisions. </a:t>
            </a:r>
          </a:p>
          <a:p>
            <a:pPr lvl="0"/>
            <a:r>
              <a:rPr lang="en-US" sz="1100" b="0" i="0" u="none" strike="noStrike" cap="none" dirty="0">
                <a:solidFill>
                  <a:srgbClr val="000000"/>
                </a:solidFill>
                <a:effectLst/>
                <a:latin typeface="Arial"/>
                <a:ea typeface="Arial"/>
                <a:cs typeface="Arial"/>
                <a:sym typeface="Arial"/>
              </a:rPr>
              <a:t>Here to explore how AI can help PMs analyze portfolios, evaluate investments, identify risks, and improve decision-making through real-world use cases</a:t>
            </a:r>
          </a:p>
          <a:p>
            <a:r>
              <a:rPr lang="en-US" sz="1100" b="0" i="0" u="none" strike="noStrike" cap="none" dirty="0">
                <a:solidFill>
                  <a:srgbClr val="000000"/>
                </a:solidFill>
                <a:effectLst/>
                <a:latin typeface="Arial"/>
                <a:ea typeface="Arial"/>
                <a:cs typeface="Arial"/>
                <a:sym typeface="Arial"/>
              </a:rPr>
              <a:t>Practical AI playbook that attendees can immediately apply in their organizations.</a:t>
            </a:r>
            <a:endParaRPr dirty="0"/>
          </a:p>
        </p:txBody>
      </p:sp>
      <p:sp>
        <p:nvSpPr>
          <p:cNvPr id="889" name="Google Shape;889;g31009f35c94_2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THIS IS #3 IN AI PLAYBOOK – RESOURCE MGT</a:t>
            </a:r>
          </a:p>
          <a:p>
            <a:pPr lvl="0"/>
            <a:r>
              <a:rPr lang="en-US" sz="1100" b="0" i="0" u="none" strike="noStrike" cap="none" dirty="0">
                <a:solidFill>
                  <a:srgbClr val="000000"/>
                </a:solidFill>
                <a:effectLst/>
                <a:latin typeface="Arial"/>
                <a:ea typeface="Arial"/>
                <a:cs typeface="Arial"/>
                <a:sym typeface="Arial"/>
              </a:rPr>
              <a:t>Resource Mgt: balance limited resources across competing priorities. AI can analyze workloads, skill gaps, resource constraints, project dependencies – recommend more effective staffing. Result – higher resource utilization, reduced burnout. Prompt gives teams repeatable way to do this analysis</a:t>
            </a:r>
          </a:p>
          <a:p>
            <a:pPr lvl="0"/>
            <a:r>
              <a:rPr lang="en-US" sz="1100" b="0" i="0" u="none" strike="noStrike" cap="none" dirty="0">
                <a:solidFill>
                  <a:srgbClr val="000000"/>
                </a:solidFill>
                <a:effectLst/>
                <a:latin typeface="Arial"/>
                <a:ea typeface="Arial"/>
                <a:cs typeface="Arial"/>
                <a:sym typeface="Arial"/>
              </a:rPr>
              <a:t>THIS IS #4 IN AI PLAYBOOK – RISK MGT</a:t>
            </a:r>
          </a:p>
          <a:p>
            <a:pPr lvl="0"/>
            <a:r>
              <a:rPr lang="en-US" sz="1100" b="0" i="0" u="none" strike="noStrike" cap="none" dirty="0">
                <a:solidFill>
                  <a:srgbClr val="000000"/>
                </a:solidFill>
                <a:effectLst/>
                <a:latin typeface="Arial"/>
                <a:ea typeface="Arial"/>
                <a:cs typeface="Arial"/>
                <a:sym typeface="Arial"/>
              </a:rPr>
              <a:t>Traditional risk mgt limited by time, experience, perspective. AI expands thinking – broader categories, patters, mitigations much faster. Leads to better preparedness.</a:t>
            </a:r>
          </a:p>
          <a:p>
            <a:r>
              <a:rPr lang="en-US" sz="1100" b="0" i="0" u="none" strike="noStrike" cap="none" dirty="0">
                <a:solidFill>
                  <a:srgbClr val="000000"/>
                </a:solidFill>
                <a:effectLst/>
                <a:latin typeface="Arial"/>
                <a:ea typeface="Arial"/>
                <a:cs typeface="Arial"/>
                <a:sym typeface="Arial"/>
              </a:rPr>
              <a:t>In both cases, AI accelerates analysis and surfaces insights, while the project manager still applies judgment, context, and leadership to determine the best course of action.</a:t>
            </a:r>
            <a:endParaRPr lang="en-US" dirty="0"/>
          </a:p>
        </p:txBody>
      </p:sp>
    </p:spTree>
    <p:extLst>
      <p:ext uri="{BB962C8B-B14F-4D97-AF65-F5344CB8AC3E}">
        <p14:creationId xmlns:p14="http://schemas.microsoft.com/office/powerpoint/2010/main" val="54556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THIS IS #1 IN THE AI PLAYBOOK – PRIORITIZATION</a:t>
            </a:r>
          </a:p>
          <a:p>
            <a:pPr lvl="0"/>
            <a:r>
              <a:rPr lang="en-US" sz="1100" b="0" i="0" u="none" strike="noStrike" cap="none" dirty="0">
                <a:solidFill>
                  <a:srgbClr val="000000"/>
                </a:solidFill>
                <a:effectLst/>
                <a:latin typeface="Arial"/>
                <a:ea typeface="Arial"/>
                <a:cs typeface="Arial"/>
                <a:sym typeface="Arial"/>
              </a:rPr>
              <a:t>Already covered this. Slide shows old way vs. new way, playbook shows the actual prompt.</a:t>
            </a:r>
          </a:p>
          <a:p>
            <a:pPr lvl="0"/>
            <a:r>
              <a:rPr lang="en-US" sz="1100" b="0" i="0" u="none" strike="noStrike" cap="none" dirty="0">
                <a:solidFill>
                  <a:srgbClr val="000000"/>
                </a:solidFill>
                <a:effectLst/>
                <a:latin typeface="Arial"/>
                <a:ea typeface="Arial"/>
                <a:cs typeface="Arial"/>
                <a:sym typeface="Arial"/>
              </a:rPr>
              <a:t>Teams can reuse the prompt, faster prioritization, better decisions, data-informed</a:t>
            </a:r>
          </a:p>
          <a:p>
            <a:pPr lvl="0"/>
            <a:r>
              <a:rPr lang="en-US" sz="1100" b="0" i="0" u="none" strike="noStrike" cap="none" dirty="0">
                <a:solidFill>
                  <a:srgbClr val="000000"/>
                </a:solidFill>
                <a:effectLst/>
                <a:latin typeface="Arial"/>
                <a:ea typeface="Arial"/>
                <a:cs typeface="Arial"/>
                <a:sym typeface="Arial"/>
              </a:rPr>
              <a:t>THIS IS #2 IN THE AI PLAYBOOK – STATUS REPORTING</a:t>
            </a:r>
          </a:p>
          <a:p>
            <a:pPr lvl="0"/>
            <a:r>
              <a:rPr lang="en-US" sz="1100" b="0" i="0" u="none" strike="noStrike" cap="none" dirty="0">
                <a:solidFill>
                  <a:srgbClr val="000000"/>
                </a:solidFill>
                <a:effectLst/>
                <a:latin typeface="Arial"/>
                <a:ea typeface="Arial"/>
                <a:cs typeface="Arial"/>
                <a:sym typeface="Arial"/>
              </a:rPr>
              <a:t>Saw this one earlier too. AI reduce manual labor, key milestones, insight-driven decisions rather than reporting on activity. What is value, decisions needed, next steps.</a:t>
            </a:r>
          </a:p>
          <a:p>
            <a:r>
              <a:rPr lang="en-US" sz="1100" b="0" i="0" u="none" strike="noStrike" cap="none" dirty="0">
                <a:solidFill>
                  <a:srgbClr val="000000"/>
                </a:solidFill>
                <a:effectLst/>
                <a:latin typeface="Arial"/>
                <a:ea typeface="Arial"/>
                <a:cs typeface="Arial"/>
                <a:sym typeface="Arial"/>
              </a:rPr>
              <a:t>AI shift PMOs from admin to more strategic portfolio leadership.</a:t>
            </a:r>
            <a:endParaRPr lang="en-US" dirty="0"/>
          </a:p>
        </p:txBody>
      </p:sp>
    </p:spTree>
    <p:extLst>
      <p:ext uri="{BB962C8B-B14F-4D97-AF65-F5344CB8AC3E}">
        <p14:creationId xmlns:p14="http://schemas.microsoft.com/office/powerpoint/2010/main" val="337074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Key job of the Project Manager is to drive mission success.</a:t>
            </a:r>
          </a:p>
          <a:p>
            <a:r>
              <a:rPr lang="en-US" sz="1100" b="0" i="0" u="none" strike="noStrike" cap="none" dirty="0">
                <a:solidFill>
                  <a:srgbClr val="000000"/>
                </a:solidFill>
                <a:effectLst/>
                <a:latin typeface="Arial"/>
                <a:ea typeface="Arial"/>
                <a:cs typeface="Arial"/>
                <a:sym typeface="Arial"/>
              </a:rPr>
              <a:t>AI playbook, more important part of job is setup, rest of project will run smoothly</a:t>
            </a:r>
            <a:endParaRPr lang="en-US" dirty="0"/>
          </a:p>
        </p:txBody>
      </p:sp>
    </p:spTree>
    <p:extLst>
      <p:ext uri="{BB962C8B-B14F-4D97-AF65-F5344CB8AC3E}">
        <p14:creationId xmlns:p14="http://schemas.microsoft.com/office/powerpoint/2010/main" val="321188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i="0" u="none" strike="noStrike" cap="none" dirty="0">
                <a:solidFill>
                  <a:srgbClr val="000000"/>
                </a:solidFill>
                <a:effectLst/>
                <a:latin typeface="Arial"/>
                <a:ea typeface="Arial"/>
                <a:cs typeface="Arial"/>
                <a:sym typeface="Arial"/>
              </a:rPr>
              <a:t>Portfolio Prioritization: </a:t>
            </a:r>
            <a:r>
              <a:rPr lang="en-US" sz="1100" b="0" i="0" u="none" strike="noStrike" cap="none" dirty="0">
                <a:solidFill>
                  <a:srgbClr val="000000"/>
                </a:solidFill>
                <a:effectLst/>
                <a:latin typeface="Arial"/>
                <a:ea typeface="Arial"/>
                <a:cs typeface="Arial"/>
                <a:sym typeface="Arial"/>
              </a:rPr>
              <a:t>applies business acumen framework, produces ranked view with explanation. </a:t>
            </a:r>
          </a:p>
          <a:p>
            <a:pPr lvl="0"/>
            <a:r>
              <a:rPr lang="en-US" sz="1100" b="1" i="0" u="none" strike="noStrike" cap="none" dirty="0">
                <a:solidFill>
                  <a:srgbClr val="000000"/>
                </a:solidFill>
                <a:effectLst/>
                <a:latin typeface="Arial"/>
                <a:ea typeface="Arial"/>
                <a:cs typeface="Arial"/>
                <a:sym typeface="Arial"/>
              </a:rPr>
              <a:t>Status Reporting: </a:t>
            </a:r>
            <a:r>
              <a:rPr lang="en-US" sz="1100" b="0" i="0" u="none" strike="noStrike" cap="none" dirty="0">
                <a:solidFill>
                  <a:srgbClr val="000000"/>
                </a:solidFill>
                <a:effectLst/>
                <a:latin typeface="Arial"/>
                <a:ea typeface="Arial"/>
                <a:cs typeface="Arial"/>
                <a:sym typeface="Arial"/>
              </a:rPr>
              <a:t>What needs leadership attention / decisions, value, next steps, repeatable.</a:t>
            </a:r>
          </a:p>
          <a:p>
            <a:pPr lvl="0"/>
            <a:r>
              <a:rPr lang="en-US" sz="1100" b="1" i="0" u="none" strike="noStrike" cap="none" dirty="0">
                <a:solidFill>
                  <a:srgbClr val="000000"/>
                </a:solidFill>
                <a:effectLst/>
                <a:latin typeface="Arial"/>
                <a:ea typeface="Arial"/>
                <a:cs typeface="Arial"/>
                <a:sym typeface="Arial"/>
              </a:rPr>
              <a:t>Resource Management &amp; Capacity Planning: </a:t>
            </a:r>
            <a:r>
              <a:rPr lang="en-US" sz="1100" b="0" i="0" u="none" strike="noStrike" cap="none" dirty="0">
                <a:solidFill>
                  <a:srgbClr val="000000"/>
                </a:solidFill>
                <a:effectLst/>
                <a:latin typeface="Arial"/>
                <a:ea typeface="Arial"/>
                <a:cs typeface="Arial"/>
                <a:sym typeface="Arial"/>
              </a:rPr>
              <a:t> Hard to do capacity planning across an org, helpful to have AI to do the data analysis, try it again.</a:t>
            </a:r>
          </a:p>
          <a:p>
            <a:pPr lvl="0"/>
            <a:r>
              <a:rPr lang="en-US" sz="1100" b="1" i="0" u="none" strike="noStrike" cap="none" dirty="0">
                <a:solidFill>
                  <a:srgbClr val="000000"/>
                </a:solidFill>
                <a:effectLst/>
                <a:latin typeface="Arial"/>
                <a:ea typeface="Arial"/>
                <a:cs typeface="Arial"/>
                <a:sym typeface="Arial"/>
              </a:rPr>
              <a:t>Risk Management: </a:t>
            </a:r>
            <a:r>
              <a:rPr lang="en-US" sz="1100" b="0" i="0" u="none" strike="noStrike" cap="none" dirty="0">
                <a:solidFill>
                  <a:srgbClr val="000000"/>
                </a:solidFill>
                <a:effectLst/>
                <a:latin typeface="Arial"/>
                <a:ea typeface="Arial"/>
                <a:cs typeface="Arial"/>
                <a:sym typeface="Arial"/>
              </a:rPr>
              <a:t>Be sure to capture risks, mitigations and put into project plan, missed opportunity, generate heat map, less reactive, proactive risk anticipation. </a:t>
            </a:r>
          </a:p>
          <a:p>
            <a:pPr lvl="0"/>
            <a:r>
              <a:rPr lang="en-US" sz="1100" b="1" i="0" u="none" strike="noStrike" cap="none" dirty="0">
                <a:solidFill>
                  <a:srgbClr val="000000"/>
                </a:solidFill>
                <a:effectLst/>
                <a:latin typeface="Arial"/>
                <a:ea typeface="Arial"/>
                <a:cs typeface="Arial"/>
                <a:sym typeface="Arial"/>
              </a:rPr>
              <a:t>Communications Planning: </a:t>
            </a:r>
            <a:r>
              <a:rPr lang="en-US" sz="1100" b="0" i="0" u="none" strike="noStrike" cap="none" dirty="0">
                <a:solidFill>
                  <a:srgbClr val="000000"/>
                </a:solidFill>
                <a:effectLst/>
                <a:latin typeface="Arial"/>
                <a:ea typeface="Arial"/>
                <a:cs typeface="Arial"/>
                <a:sym typeface="Arial"/>
              </a:rPr>
              <a:t>Info flow, key audiences, need to know, often update. Structured, reducing noise while improving engagement.</a:t>
            </a:r>
          </a:p>
          <a:p>
            <a:r>
              <a:rPr lang="en-US" sz="1100" b="1" i="0" u="none" strike="noStrike" cap="none" dirty="0">
                <a:solidFill>
                  <a:srgbClr val="000000"/>
                </a:solidFill>
                <a:effectLst/>
                <a:latin typeface="Arial"/>
                <a:ea typeface="Arial"/>
                <a:cs typeface="Arial"/>
                <a:sym typeface="Arial"/>
              </a:rPr>
              <a:t>Project Charter: </a:t>
            </a:r>
            <a:r>
              <a:rPr lang="en-US" sz="1100" b="0" i="0" u="none" strike="noStrike" cap="none" dirty="0">
                <a:solidFill>
                  <a:srgbClr val="000000"/>
                </a:solidFill>
                <a:effectLst/>
                <a:latin typeface="Arial"/>
                <a:ea typeface="Arial"/>
                <a:cs typeface="Arial"/>
                <a:sym typeface="Arial"/>
              </a:rPr>
              <a:t>Generates project charter aligns stakeholders at initiation and through project. Executive summary, project purpose and value, outcomes, decisions needed, scope. </a:t>
            </a:r>
            <a:endParaRPr lang="en-US" dirty="0"/>
          </a:p>
        </p:txBody>
      </p:sp>
    </p:spTree>
    <p:extLst>
      <p:ext uri="{BB962C8B-B14F-4D97-AF65-F5344CB8AC3E}">
        <p14:creationId xmlns:p14="http://schemas.microsoft.com/office/powerpoint/2010/main" val="115460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1" i="0" u="none" strike="noStrike" cap="none" dirty="0">
                <a:solidFill>
                  <a:srgbClr val="000000"/>
                </a:solidFill>
                <a:effectLst/>
                <a:latin typeface="Arial"/>
                <a:ea typeface="Arial"/>
                <a:cs typeface="Arial"/>
                <a:sym typeface="Arial"/>
              </a:rPr>
              <a:t>Consolidated Schedule: </a:t>
            </a:r>
            <a:r>
              <a:rPr lang="en-US" sz="1100" b="0" i="0" u="none" strike="noStrike" cap="none" dirty="0">
                <a:solidFill>
                  <a:srgbClr val="000000"/>
                </a:solidFill>
                <a:effectLst/>
                <a:latin typeface="Arial"/>
                <a:ea typeface="Arial"/>
                <a:cs typeface="Arial"/>
                <a:sym typeface="Arial"/>
              </a:rPr>
              <a:t>Builds integrated, prioritized project schedule that aligns all workstreams into a single view. </a:t>
            </a:r>
          </a:p>
          <a:p>
            <a:pPr lvl="0"/>
            <a:r>
              <a:rPr lang="en-US" sz="1100" b="1" i="0" u="none" strike="noStrike" cap="none" dirty="0">
                <a:solidFill>
                  <a:srgbClr val="000000"/>
                </a:solidFill>
                <a:effectLst/>
                <a:latin typeface="Arial"/>
                <a:ea typeface="Arial"/>
                <a:cs typeface="Arial"/>
                <a:sym typeface="Arial"/>
              </a:rPr>
              <a:t>Weekly Prioritization</a:t>
            </a:r>
            <a:endParaRPr lang="en-US" sz="1100" b="0" i="0" u="none" strike="noStrike" cap="none" dirty="0">
              <a:solidFill>
                <a:srgbClr val="000000"/>
              </a:solidFill>
              <a:effectLst/>
              <a:latin typeface="Arial"/>
              <a:ea typeface="Arial"/>
              <a:cs typeface="Arial"/>
              <a:sym typeface="Arial"/>
            </a:endParaRPr>
          </a:p>
          <a:p>
            <a:pPr lvl="0"/>
            <a:r>
              <a:rPr lang="en-US" sz="1100" b="1" i="0" u="none" strike="noStrike" cap="none" dirty="0">
                <a:solidFill>
                  <a:srgbClr val="000000"/>
                </a:solidFill>
                <a:effectLst/>
                <a:latin typeface="Arial"/>
                <a:ea typeface="Arial"/>
                <a:cs typeface="Arial"/>
                <a:sym typeface="Arial"/>
              </a:rPr>
              <a:t>User Stories &amp; Task Breakdown: </a:t>
            </a:r>
            <a:r>
              <a:rPr lang="en-US" sz="1100" b="0" i="0" u="none" strike="noStrike" cap="none" dirty="0">
                <a:solidFill>
                  <a:srgbClr val="000000"/>
                </a:solidFill>
                <a:effectLst/>
                <a:latin typeface="Arial"/>
                <a:ea typeface="Arial"/>
                <a:cs typeface="Arial"/>
                <a:sym typeface="Arial"/>
              </a:rPr>
              <a:t>Converts high-level requirements into a detailed execution plan of 20+ actionable tasks. Improves execution clarity by linking requirements directly to named owners and structured task delivery.</a:t>
            </a:r>
          </a:p>
          <a:p>
            <a:pPr lvl="0"/>
            <a:r>
              <a:rPr lang="en-US" sz="1100" b="1" i="0" u="none" strike="noStrike" cap="none" dirty="0">
                <a:solidFill>
                  <a:srgbClr val="000000"/>
                </a:solidFill>
                <a:effectLst/>
                <a:latin typeface="Arial"/>
                <a:ea typeface="Arial"/>
                <a:cs typeface="Arial"/>
                <a:sym typeface="Arial"/>
              </a:rPr>
              <a:t>Dependency Mapping Across Projects: </a:t>
            </a:r>
            <a:r>
              <a:rPr lang="en-US" sz="1100" b="0" i="0" u="none" strike="noStrike" cap="none" dirty="0">
                <a:solidFill>
                  <a:srgbClr val="000000"/>
                </a:solidFill>
                <a:effectLst/>
                <a:latin typeface="Arial"/>
                <a:ea typeface="Arial"/>
                <a:cs typeface="Arial"/>
                <a:sym typeface="Arial"/>
              </a:rPr>
              <a:t>Analyzes the portfolio to identify where projects intersect and depend on one another across key dimensions like infrastructure, vendors, resources, and timelines. Provides dependency map that helps leaders proactively manage sequencing, reduce conflicts, and improve cross-project alignment.</a:t>
            </a:r>
          </a:p>
          <a:p>
            <a:pPr lvl="0"/>
            <a:r>
              <a:rPr lang="en-US" sz="1100" b="1" i="1" u="sng" strike="noStrike" cap="none" dirty="0">
                <a:solidFill>
                  <a:srgbClr val="000000"/>
                </a:solidFill>
                <a:effectLst/>
                <a:latin typeface="Arial"/>
                <a:ea typeface="Arial"/>
                <a:cs typeface="Arial"/>
                <a:sym typeface="Arial"/>
              </a:rPr>
              <a:t>Additional use cases</a:t>
            </a:r>
            <a:r>
              <a:rPr lang="en-US" sz="1100" b="0" i="0" u="none" strike="noStrike" cap="none" dirty="0">
                <a:solidFill>
                  <a:srgbClr val="000000"/>
                </a:solidFill>
                <a:effectLst/>
                <a:latin typeface="Arial"/>
                <a:ea typeface="Arial"/>
                <a:cs typeface="Arial"/>
                <a:sym typeface="Arial"/>
              </a:rPr>
              <a:t>: These additional use cases extend the playbook beyond portfolio oversight into day-to-day execution and decision support. They help individuals and teams prioritize weekly work, structure meetings, and extract clear actions from discussions, while also generating executive briefing packs and stakeholder-specific communications. Together, they strengthen operational discipline by improving how work is planned, discussed, and followed through, and they provide faster, more consistent support for issue triage, decision-making, and project recovery when things go off track.</a:t>
            </a:r>
          </a:p>
          <a:p>
            <a:pPr lvl="0"/>
            <a:r>
              <a:rPr lang="en-US" sz="1100" b="0" i="0" u="none" strike="noStrike" cap="none" dirty="0">
                <a:solidFill>
                  <a:srgbClr val="000000"/>
                </a:solidFill>
                <a:effectLst/>
                <a:latin typeface="Arial"/>
                <a:ea typeface="Arial"/>
                <a:cs typeface="Arial"/>
                <a:sym typeface="Arial"/>
              </a:rPr>
              <a:t>Others include weekly task prioritization, meeting agenda and decision structuring, meeting notes with action extraction, executive briefing pack generator, issue triage and escalation prioritization, stakeholder specific messaging generator, project recovery / red flag analysis, decision support “what should we do?” prompt</a:t>
            </a:r>
          </a:p>
          <a:p>
            <a:endParaRPr lang="en-US" dirty="0"/>
          </a:p>
        </p:txBody>
      </p:sp>
    </p:spTree>
    <p:extLst>
      <p:ext uri="{BB962C8B-B14F-4D97-AF65-F5344CB8AC3E}">
        <p14:creationId xmlns:p14="http://schemas.microsoft.com/office/powerpoint/2010/main" val="187887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Be the leader who knows the most about everything on your project, </a:t>
            </a:r>
          </a:p>
          <a:p>
            <a:r>
              <a:rPr lang="en-US" sz="1100" b="0" i="0" u="none" strike="noStrike" cap="none" dirty="0">
                <a:solidFill>
                  <a:srgbClr val="000000"/>
                </a:solidFill>
                <a:effectLst/>
                <a:latin typeface="Arial"/>
                <a:ea typeface="Arial"/>
                <a:cs typeface="Arial"/>
                <a:sym typeface="Arial"/>
              </a:rPr>
              <a:t>What is your personal gap analysis of what we have discussed, have you tried any of these prompts during this session? Try them on your project on phone or on laptop</a:t>
            </a:r>
            <a:endParaRPr lang="en-US" dirty="0"/>
          </a:p>
        </p:txBody>
      </p:sp>
    </p:spTree>
    <p:extLst>
      <p:ext uri="{BB962C8B-B14F-4D97-AF65-F5344CB8AC3E}">
        <p14:creationId xmlns:p14="http://schemas.microsoft.com/office/powerpoint/2010/main" val="135134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Reflect on our own decision-making gaps</a:t>
            </a:r>
          </a:p>
          <a:p>
            <a:pPr lvl="0"/>
            <a:r>
              <a:rPr lang="en-US" sz="1100" b="0" i="0" u="none" strike="noStrike" cap="none" dirty="0">
                <a:solidFill>
                  <a:srgbClr val="000000"/>
                </a:solidFill>
                <a:effectLst/>
                <a:latin typeface="Arial"/>
                <a:ea typeface="Arial"/>
                <a:cs typeface="Arial"/>
                <a:sym typeface="Arial"/>
              </a:rPr>
              <a:t>Do you tend to approach work with execution or strategy</a:t>
            </a:r>
          </a:p>
          <a:p>
            <a:pPr lvl="0"/>
            <a:r>
              <a:rPr lang="en-US" sz="1100" b="0" i="0" u="none" strike="noStrike" cap="none" dirty="0">
                <a:solidFill>
                  <a:srgbClr val="000000"/>
                </a:solidFill>
                <a:effectLst/>
                <a:latin typeface="Arial"/>
                <a:ea typeface="Arial"/>
                <a:cs typeface="Arial"/>
                <a:sym typeface="Arial"/>
              </a:rPr>
              <a:t>Which lens do you underuse – value, cost, risk, scope, alignment?</a:t>
            </a:r>
          </a:p>
          <a:p>
            <a:pPr lvl="0"/>
            <a:r>
              <a:rPr lang="en-US" sz="1100" b="0" i="0" u="none" strike="noStrike" cap="none" dirty="0">
                <a:solidFill>
                  <a:srgbClr val="000000"/>
                </a:solidFill>
                <a:effectLst/>
                <a:latin typeface="Arial"/>
                <a:ea typeface="Arial"/>
                <a:cs typeface="Arial"/>
                <a:sym typeface="Arial"/>
              </a:rPr>
              <a:t>Intentional awareness – rebalance how you think and decide</a:t>
            </a:r>
          </a:p>
          <a:p>
            <a:r>
              <a:rPr lang="en-US" sz="1100" b="0" i="0" u="none" strike="noStrike" cap="none" dirty="0">
                <a:solidFill>
                  <a:srgbClr val="000000"/>
                </a:solidFill>
                <a:effectLst/>
                <a:latin typeface="Arial"/>
                <a:ea typeface="Arial"/>
                <a:cs typeface="Arial"/>
                <a:sym typeface="Arial"/>
              </a:rPr>
              <a:t>Monday morning takeaway is simple: organizations and chapters that learn to design, prioritize, and operate with AI as a core capability will be the ones that define the future of work and lead the next generation of delivery excellence.</a:t>
            </a:r>
          </a:p>
          <a:p>
            <a:r>
              <a:rPr lang="en-US" sz="1100" b="0" i="0" u="none" strike="noStrike" cap="none" dirty="0">
                <a:solidFill>
                  <a:srgbClr val="000000"/>
                </a:solidFill>
                <a:effectLst/>
                <a:latin typeface="Arial"/>
                <a:cs typeface="Arial"/>
                <a:sym typeface="Arial"/>
              </a:rPr>
              <a:t>Use ai every day</a:t>
            </a:r>
            <a:endParaRPr lang="en-US" dirty="0"/>
          </a:p>
        </p:txBody>
      </p:sp>
    </p:spTree>
    <p:extLst>
      <p:ext uri="{BB962C8B-B14F-4D97-AF65-F5344CB8AC3E}">
        <p14:creationId xmlns:p14="http://schemas.microsoft.com/office/powerpoint/2010/main" val="409404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Shift from traditional to AI-enabled PM</a:t>
            </a:r>
          </a:p>
          <a:p>
            <a:pPr lvl="0"/>
            <a:r>
              <a:rPr lang="en-US" sz="1100" b="0" i="0" u="none" strike="noStrike" cap="none" dirty="0">
                <a:solidFill>
                  <a:srgbClr val="000000"/>
                </a:solidFill>
                <a:effectLst/>
                <a:latin typeface="Arial"/>
                <a:ea typeface="Arial"/>
                <a:cs typeface="Arial"/>
                <a:sym typeface="Arial"/>
              </a:rPr>
              <a:t>Traditional PM – reactive, manual, execution-focused</a:t>
            </a:r>
          </a:p>
          <a:p>
            <a:pPr lvl="0"/>
            <a:r>
              <a:rPr lang="en-US" sz="1100" b="0" i="0" u="none" strike="noStrike" cap="none" dirty="0">
                <a:solidFill>
                  <a:srgbClr val="000000"/>
                </a:solidFill>
                <a:effectLst/>
                <a:latin typeface="Arial"/>
                <a:ea typeface="Arial"/>
                <a:cs typeface="Arial"/>
                <a:sym typeface="Arial"/>
              </a:rPr>
              <a:t>AI-enabled PM – proactive, insight-driven, centered on value creation</a:t>
            </a:r>
          </a:p>
          <a:p>
            <a:pPr lvl="0"/>
            <a:r>
              <a:rPr lang="en-US" sz="1100" b="0" i="0" u="none" strike="noStrike" cap="none" dirty="0">
                <a:solidFill>
                  <a:srgbClr val="000000"/>
                </a:solidFill>
                <a:effectLst/>
                <a:latin typeface="Arial"/>
                <a:ea typeface="Arial"/>
                <a:cs typeface="Arial"/>
                <a:sym typeface="Arial"/>
              </a:rPr>
              <a:t>State of the PM role: evolving from task manager to strategic advisor, from status reporting to decision support.</a:t>
            </a:r>
          </a:p>
          <a:p>
            <a:pPr lvl="0"/>
            <a:r>
              <a:rPr lang="en-US" sz="1100" b="0" i="0" u="none" strike="noStrike" cap="none" dirty="0">
                <a:solidFill>
                  <a:srgbClr val="000000"/>
                </a:solidFill>
                <a:effectLst/>
                <a:latin typeface="Arial"/>
                <a:ea typeface="Arial"/>
                <a:cs typeface="Arial"/>
                <a:sym typeface="Arial"/>
              </a:rPr>
              <a:t>Critical skills: financial thinking, strategic questioning, data interpretation, exec comms</a:t>
            </a:r>
          </a:p>
          <a:p>
            <a:r>
              <a:rPr lang="en-US" sz="1100" b="0" i="0" u="none" strike="noStrike" cap="none" dirty="0">
                <a:solidFill>
                  <a:srgbClr val="000000"/>
                </a:solidFill>
                <a:effectLst/>
                <a:latin typeface="Arial"/>
                <a:ea typeface="Arial"/>
                <a:cs typeface="Arial"/>
                <a:sym typeface="Arial"/>
              </a:rPr>
              <a:t>PMI—lifelong learning and continuous adaptation will define the next generation of leaders who thrive in an AI-enabled world.</a:t>
            </a:r>
            <a:endParaRPr lang="en-US" dirty="0"/>
          </a:p>
        </p:txBody>
      </p:sp>
    </p:spTree>
    <p:extLst>
      <p:ext uri="{BB962C8B-B14F-4D97-AF65-F5344CB8AC3E}">
        <p14:creationId xmlns:p14="http://schemas.microsoft.com/office/powerpoint/2010/main" val="61019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Questions, Connect</a:t>
            </a:r>
          </a:p>
        </p:txBody>
      </p:sp>
      <p:sp>
        <p:nvSpPr>
          <p:cNvPr id="4" name="Slide Number Placeholder 3"/>
          <p:cNvSpPr>
            <a:spLocks noGrp="1"/>
          </p:cNvSpPr>
          <p:nvPr>
            <p:ph type="sldNum" sz="quarter" idx="5"/>
          </p:nvPr>
        </p:nvSpPr>
        <p:spPr/>
        <p:txBody>
          <a:bodyPr/>
          <a:lstStyle/>
          <a:p>
            <a:fld id="{968D4BED-5F96-4379-978D-6BFDA799BAE5}" type="slidenum">
              <a:rPr lang="en-US" smtClean="0"/>
              <a:t>18</a:t>
            </a:fld>
            <a:endParaRPr lang="en-US"/>
          </a:p>
        </p:txBody>
      </p:sp>
    </p:spTree>
    <p:extLst>
      <p:ext uri="{BB962C8B-B14F-4D97-AF65-F5344CB8AC3E}">
        <p14:creationId xmlns:p14="http://schemas.microsoft.com/office/powerpoint/2010/main" val="229805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AI is not the advantage – you need to know how to use</a:t>
            </a:r>
          </a:p>
          <a:p>
            <a:pPr lvl="0"/>
            <a:r>
              <a:rPr lang="en-US" sz="1100" b="0" i="0" u="none" strike="noStrike" cap="none" dirty="0">
                <a:solidFill>
                  <a:srgbClr val="000000"/>
                </a:solidFill>
                <a:effectLst/>
                <a:latin typeface="Arial"/>
                <a:ea typeface="Arial"/>
                <a:cs typeface="Arial"/>
                <a:sym typeface="Arial"/>
              </a:rPr>
              <a:t>Very few orgs making better business decisions with AI tools</a:t>
            </a:r>
          </a:p>
          <a:p>
            <a:pPr lvl="0"/>
            <a:r>
              <a:rPr lang="en-US" sz="1100" b="0" i="0" u="none" strike="noStrike" cap="none" dirty="0">
                <a:solidFill>
                  <a:srgbClr val="000000"/>
                </a:solidFill>
                <a:effectLst/>
                <a:latin typeface="Arial"/>
                <a:ea typeface="Arial"/>
                <a:cs typeface="Arial"/>
                <a:sym typeface="Arial"/>
              </a:rPr>
              <a:t>PMs risk becoming tool users instead of strategic advisors</a:t>
            </a:r>
          </a:p>
          <a:p>
            <a:pPr lvl="0"/>
            <a:r>
              <a:rPr lang="en-US" sz="1100" b="0" i="0" u="none" strike="noStrike" cap="none" dirty="0">
                <a:solidFill>
                  <a:srgbClr val="000000"/>
                </a:solidFill>
                <a:effectLst/>
                <a:latin typeface="Arial"/>
                <a:ea typeface="Arial"/>
                <a:cs typeface="Arial"/>
                <a:sym typeface="Arial"/>
              </a:rPr>
              <a:t>Business acumen in AI era means connecting AI to strategy, risk, investment decisions, and measurable outcomes. </a:t>
            </a:r>
          </a:p>
          <a:p>
            <a:pPr lvl="0"/>
            <a:r>
              <a:rPr lang="en-US" sz="1100" b="0" i="0" u="none" strike="noStrike" cap="none" dirty="0">
                <a:solidFill>
                  <a:srgbClr val="000000"/>
                </a:solidFill>
                <a:effectLst/>
                <a:latin typeface="Arial"/>
                <a:ea typeface="Arial"/>
                <a:cs typeface="Arial"/>
                <a:sym typeface="Arial"/>
              </a:rPr>
              <a:t>AI = speed and analysis; humans = judgment, trade-offs. </a:t>
            </a:r>
          </a:p>
          <a:p>
            <a:r>
              <a:rPr lang="en-US" sz="1100" b="0" i="0" u="none" strike="noStrike" cap="none" dirty="0">
                <a:solidFill>
                  <a:srgbClr val="000000"/>
                </a:solidFill>
                <a:effectLst/>
                <a:latin typeface="Arial"/>
                <a:ea typeface="Arial"/>
                <a:cs typeface="Arial"/>
                <a:sym typeface="Arial"/>
              </a:rPr>
              <a:t>Bottom line: AI won’t replace PMs, PMs who combine AI with business acumen will replace those who do not.</a:t>
            </a:r>
            <a:endParaRPr lang="en-US" dirty="0"/>
          </a:p>
        </p:txBody>
      </p:sp>
    </p:spTree>
    <p:extLst>
      <p:ext uri="{BB962C8B-B14F-4D97-AF65-F5344CB8AC3E}">
        <p14:creationId xmlns:p14="http://schemas.microsoft.com/office/powerpoint/2010/main" val="119995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3 parts</a:t>
            </a:r>
          </a:p>
          <a:p>
            <a:pPr lvl="0"/>
            <a:r>
              <a:rPr lang="en-US" sz="1100" b="0" i="0" u="none" strike="noStrike" cap="none" dirty="0">
                <a:solidFill>
                  <a:srgbClr val="000000"/>
                </a:solidFill>
                <a:effectLst/>
                <a:latin typeface="Arial"/>
                <a:ea typeface="Arial"/>
                <a:cs typeface="Arial"/>
                <a:sym typeface="Arial"/>
              </a:rPr>
              <a:t>1</a:t>
            </a:r>
            <a:r>
              <a:rPr lang="en-US" sz="1100" b="0" i="0" u="none" strike="noStrike" cap="none" baseline="30000" dirty="0">
                <a:solidFill>
                  <a:srgbClr val="000000"/>
                </a:solidFill>
                <a:effectLst/>
                <a:latin typeface="Arial"/>
                <a:ea typeface="Arial"/>
                <a:cs typeface="Arial"/>
                <a:sym typeface="Arial"/>
              </a:rPr>
              <a:t>st</a:t>
            </a:r>
            <a:r>
              <a:rPr lang="en-US" sz="1100" b="0" i="0" u="none" strike="noStrike" cap="none" dirty="0">
                <a:solidFill>
                  <a:srgbClr val="000000"/>
                </a:solidFill>
                <a:effectLst/>
                <a:latin typeface="Arial"/>
                <a:ea typeface="Arial"/>
                <a:cs typeface="Arial"/>
                <a:sym typeface="Arial"/>
              </a:rPr>
              <a:t>: introduce business acumen – evaluate initiatives – value, cost, risk, scope, and strategic alignment.</a:t>
            </a:r>
          </a:p>
          <a:p>
            <a:pPr lvl="0"/>
            <a:r>
              <a:rPr lang="en-US" sz="1100" b="0" i="0" u="none" strike="noStrike" cap="none" dirty="0">
                <a:solidFill>
                  <a:srgbClr val="000000"/>
                </a:solidFill>
                <a:effectLst/>
                <a:latin typeface="Arial"/>
                <a:ea typeface="Arial"/>
                <a:cs typeface="Arial"/>
                <a:sym typeface="Arial"/>
              </a:rPr>
              <a:t>Goal: shift thinking - delivering </a:t>
            </a:r>
            <a:r>
              <a:rPr lang="en-US" sz="1100" b="0" i="0" u="none" strike="noStrike" cap="none" dirty="0" err="1">
                <a:solidFill>
                  <a:srgbClr val="000000"/>
                </a:solidFill>
                <a:effectLst/>
                <a:latin typeface="Arial"/>
                <a:ea typeface="Arial"/>
                <a:cs typeface="Arial"/>
                <a:sym typeface="Arial"/>
              </a:rPr>
              <a:t>projs</a:t>
            </a:r>
            <a:r>
              <a:rPr lang="en-US" sz="1100" b="0" i="0" u="none" strike="noStrike" cap="none" dirty="0">
                <a:solidFill>
                  <a:srgbClr val="000000"/>
                </a:solidFill>
                <a:effectLst/>
                <a:latin typeface="Arial"/>
                <a:ea typeface="Arial"/>
                <a:cs typeface="Arial"/>
                <a:sym typeface="Arial"/>
              </a:rPr>
              <a:t> to making better investments</a:t>
            </a:r>
          </a:p>
          <a:p>
            <a:pPr lvl="0"/>
            <a:r>
              <a:rPr lang="en-US" sz="1100" b="0" i="0" u="none" strike="noStrike" cap="none" dirty="0">
                <a:solidFill>
                  <a:srgbClr val="000000"/>
                </a:solidFill>
                <a:effectLst/>
                <a:latin typeface="Arial"/>
                <a:ea typeface="Arial"/>
                <a:cs typeface="Arial"/>
                <a:sym typeface="Arial"/>
              </a:rPr>
              <a:t>2</a:t>
            </a:r>
            <a:r>
              <a:rPr lang="en-US" sz="1100" b="0" i="0" u="none" strike="noStrike" cap="none" baseline="30000" dirty="0">
                <a:solidFill>
                  <a:srgbClr val="000000"/>
                </a:solidFill>
                <a:effectLst/>
                <a:latin typeface="Arial"/>
                <a:ea typeface="Arial"/>
                <a:cs typeface="Arial"/>
                <a:sym typeface="Arial"/>
              </a:rPr>
              <a:t>nd</a:t>
            </a:r>
            <a:r>
              <a:rPr lang="en-US" sz="1100" b="0" i="0" u="none" strike="noStrike" cap="none" dirty="0">
                <a:solidFill>
                  <a:srgbClr val="000000"/>
                </a:solidFill>
                <a:effectLst/>
                <a:latin typeface="Arial"/>
                <a:ea typeface="Arial"/>
                <a:cs typeface="Arial"/>
                <a:sym typeface="Arial"/>
              </a:rPr>
              <a:t>: Use cases, demonstrate how AI can analyze portfolio scenarios, compare trade-offs, identify risks, and support smarter prioritization decisions.</a:t>
            </a:r>
          </a:p>
          <a:p>
            <a:r>
              <a:rPr lang="en-US" sz="1100" b="0" i="0" u="none" strike="noStrike" cap="none" dirty="0">
                <a:solidFill>
                  <a:srgbClr val="000000"/>
                </a:solidFill>
                <a:effectLst/>
                <a:latin typeface="Arial"/>
                <a:ea typeface="Arial"/>
                <a:cs typeface="Arial"/>
                <a:sym typeface="Arial"/>
              </a:rPr>
              <a:t>3</a:t>
            </a:r>
            <a:r>
              <a:rPr lang="en-US" sz="1100" b="0" i="0" u="none" strike="noStrike" cap="none" baseline="30000" dirty="0">
                <a:solidFill>
                  <a:srgbClr val="000000"/>
                </a:solidFill>
                <a:effectLst/>
                <a:latin typeface="Arial"/>
                <a:ea typeface="Arial"/>
                <a:cs typeface="Arial"/>
                <a:sym typeface="Arial"/>
              </a:rPr>
              <a:t>rd</a:t>
            </a:r>
            <a:r>
              <a:rPr lang="en-US" sz="1100" b="0" i="0" u="none" strike="noStrike" cap="none" dirty="0">
                <a:solidFill>
                  <a:srgbClr val="000000"/>
                </a:solidFill>
                <a:effectLst/>
                <a:latin typeface="Arial"/>
                <a:ea typeface="Arial"/>
                <a:cs typeface="Arial"/>
                <a:sym typeface="Arial"/>
              </a:rPr>
              <a:t>: Look at AI Prompt playbook for PM leaders – prompts, techniques, take back on Monday and apply to activities.</a:t>
            </a:r>
            <a:endParaRPr lang="en-US" dirty="0"/>
          </a:p>
        </p:txBody>
      </p:sp>
    </p:spTree>
    <p:extLst>
      <p:ext uri="{BB962C8B-B14F-4D97-AF65-F5344CB8AC3E}">
        <p14:creationId xmlns:p14="http://schemas.microsoft.com/office/powerpoint/2010/main" val="205532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Ensure  that as a PM, you are irreplaceable, not irrelevant. </a:t>
            </a:r>
          </a:p>
          <a:p>
            <a:pPr lvl="0"/>
            <a:r>
              <a:rPr lang="en-US" sz="1100" b="0" i="0" u="none" strike="noStrike" cap="none" dirty="0">
                <a:solidFill>
                  <a:srgbClr val="000000"/>
                </a:solidFill>
                <a:effectLst/>
                <a:latin typeface="Arial"/>
                <a:ea typeface="Arial"/>
                <a:cs typeface="Arial"/>
                <a:sym typeface="Arial"/>
              </a:rPr>
              <a:t>Can’t do it without you – look to you for guidance on what comes next. Stakeholders trust you with the success of the project, you are responsible for all decisions made. </a:t>
            </a:r>
          </a:p>
          <a:p>
            <a:r>
              <a:rPr lang="en-US" sz="1100" b="0" i="0" u="none" strike="noStrike" cap="none" dirty="0">
                <a:solidFill>
                  <a:srgbClr val="000000"/>
                </a:solidFill>
                <a:effectLst/>
                <a:latin typeface="Arial"/>
                <a:ea typeface="Arial"/>
                <a:cs typeface="Arial"/>
                <a:sym typeface="Arial"/>
              </a:rPr>
              <a:t>Prioritization of projects / portfolios using AI – used to do it manually</a:t>
            </a:r>
            <a:endParaRPr lang="en-US" dirty="0"/>
          </a:p>
        </p:txBody>
      </p:sp>
    </p:spTree>
    <p:extLst>
      <p:ext uri="{BB962C8B-B14F-4D97-AF65-F5344CB8AC3E}">
        <p14:creationId xmlns:p14="http://schemas.microsoft.com/office/powerpoint/2010/main" val="213052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To evaluate, consistent  decision framework, beyond timelines / metrics.</a:t>
            </a:r>
          </a:p>
          <a:p>
            <a:pPr lvl="0"/>
            <a:r>
              <a:rPr lang="en-US" sz="1100" b="0" i="0" u="none" strike="noStrike" cap="none" dirty="0">
                <a:solidFill>
                  <a:srgbClr val="000000"/>
                </a:solidFill>
                <a:effectLst/>
                <a:latin typeface="Arial"/>
                <a:ea typeface="Arial"/>
                <a:cs typeface="Arial"/>
                <a:sym typeface="Arial"/>
              </a:rPr>
              <a:t>Value – business problem? Customer impact? Long term org value?</a:t>
            </a:r>
          </a:p>
          <a:p>
            <a:pPr lvl="0"/>
            <a:r>
              <a:rPr lang="en-US" sz="1100" b="0" i="0" u="none" strike="noStrike" cap="none" dirty="0">
                <a:solidFill>
                  <a:srgbClr val="000000"/>
                </a:solidFill>
                <a:effectLst/>
                <a:latin typeface="Arial"/>
                <a:ea typeface="Arial"/>
                <a:cs typeface="Arial"/>
                <a:sym typeface="Arial"/>
              </a:rPr>
              <a:t>Cost – implementation $, also support, maintenance, licensing, training.</a:t>
            </a:r>
          </a:p>
          <a:p>
            <a:pPr lvl="0"/>
            <a:r>
              <a:rPr lang="en-US" sz="1100" b="0" i="0" u="none" strike="noStrike" cap="none" dirty="0">
                <a:solidFill>
                  <a:srgbClr val="000000"/>
                </a:solidFill>
                <a:effectLst/>
                <a:latin typeface="Arial"/>
                <a:ea typeface="Arial"/>
                <a:cs typeface="Arial"/>
                <a:sym typeface="Arial"/>
              </a:rPr>
              <a:t>Scope – Enabling the business or just a small department</a:t>
            </a:r>
          </a:p>
          <a:p>
            <a:pPr lvl="0"/>
            <a:r>
              <a:rPr lang="en-US" sz="1100" b="0" i="0" u="none" strike="noStrike" cap="none" dirty="0">
                <a:solidFill>
                  <a:srgbClr val="000000"/>
                </a:solidFill>
                <a:effectLst/>
                <a:latin typeface="Arial"/>
                <a:ea typeface="Arial"/>
                <a:cs typeface="Arial"/>
                <a:sym typeface="Arial"/>
              </a:rPr>
              <a:t>Risk – project delivery risk, operations, compliance, reputational risk too</a:t>
            </a:r>
          </a:p>
          <a:p>
            <a:pPr lvl="0"/>
            <a:r>
              <a:rPr lang="en-US" sz="1100" b="0" i="0" u="none" strike="noStrike" cap="none" dirty="0">
                <a:solidFill>
                  <a:srgbClr val="000000"/>
                </a:solidFill>
                <a:effectLst/>
                <a:latin typeface="Arial"/>
                <a:ea typeface="Arial"/>
                <a:cs typeface="Arial"/>
                <a:sym typeface="Arial"/>
              </a:rPr>
              <a:t>Alignment – Does </a:t>
            </a:r>
            <a:r>
              <a:rPr lang="en-US" sz="1100" b="0" i="0" u="none" strike="noStrike" cap="none" dirty="0" err="1">
                <a:solidFill>
                  <a:srgbClr val="000000"/>
                </a:solidFill>
                <a:effectLst/>
                <a:latin typeface="Arial"/>
                <a:ea typeface="Arial"/>
                <a:cs typeface="Arial"/>
                <a:sym typeface="Arial"/>
              </a:rPr>
              <a:t>proj</a:t>
            </a:r>
            <a:r>
              <a:rPr lang="en-US" sz="1100" b="0" i="0" u="none" strike="noStrike" cap="none" dirty="0">
                <a:solidFill>
                  <a:srgbClr val="000000"/>
                </a:solidFill>
                <a:effectLst/>
                <a:latin typeface="Arial"/>
                <a:ea typeface="Arial"/>
                <a:cs typeface="Arial"/>
                <a:sym typeface="Arial"/>
              </a:rPr>
              <a:t> support org strategy, or is it just “cool”?</a:t>
            </a:r>
          </a:p>
          <a:p>
            <a:r>
              <a:rPr lang="en-US" sz="1100" b="0" i="0" u="none" strike="noStrike" cap="none" dirty="0">
                <a:solidFill>
                  <a:srgbClr val="000000"/>
                </a:solidFill>
                <a:effectLst/>
                <a:latin typeface="Arial"/>
                <a:ea typeface="Arial"/>
                <a:cs typeface="Arial"/>
                <a:sym typeface="Arial"/>
              </a:rPr>
              <a:t>Framework – helps prioritize investments – deliver business outcomes</a:t>
            </a:r>
            <a:endParaRPr lang="en-US" dirty="0"/>
          </a:p>
        </p:txBody>
      </p:sp>
    </p:spTree>
    <p:extLst>
      <p:ext uri="{BB962C8B-B14F-4D97-AF65-F5344CB8AC3E}">
        <p14:creationId xmlns:p14="http://schemas.microsoft.com/office/powerpoint/2010/main" val="316564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Imagine you’re Kim, managing 5 portfolios, org can’t fund everything</a:t>
            </a:r>
          </a:p>
          <a:p>
            <a:pPr lvl="0"/>
            <a:r>
              <a:rPr lang="en-US" sz="1100" b="0" i="0" u="none" strike="noStrike" cap="none" dirty="0">
                <a:solidFill>
                  <a:srgbClr val="000000"/>
                </a:solidFill>
                <a:effectLst/>
                <a:latin typeface="Arial"/>
                <a:ea typeface="Arial"/>
                <a:cs typeface="Arial"/>
                <a:sym typeface="Arial"/>
              </a:rPr>
              <a:t>Structured, business-focused approach to priorities</a:t>
            </a:r>
          </a:p>
          <a:p>
            <a:pPr lvl="0"/>
            <a:r>
              <a:rPr lang="en-US" sz="1100" b="0" i="0" u="none" strike="noStrike" cap="none" dirty="0">
                <a:solidFill>
                  <a:srgbClr val="000000"/>
                </a:solidFill>
                <a:effectLst/>
                <a:latin typeface="Arial"/>
                <a:ea typeface="Arial"/>
                <a:cs typeface="Arial"/>
                <a:sym typeface="Arial"/>
              </a:rPr>
              <a:t>Five portfolios are: describe them</a:t>
            </a:r>
          </a:p>
          <a:p>
            <a:pPr lvl="0"/>
            <a:r>
              <a:rPr lang="en-US" sz="1100" b="0" i="0" u="none" strike="noStrike" cap="none" dirty="0">
                <a:solidFill>
                  <a:srgbClr val="000000"/>
                </a:solidFill>
                <a:effectLst/>
                <a:latin typeface="Arial"/>
                <a:ea typeface="Arial"/>
                <a:cs typeface="Arial"/>
                <a:sym typeface="Arial"/>
              </a:rPr>
              <a:t>As PMs, help org make smarter investment decisions.</a:t>
            </a:r>
          </a:p>
          <a:p>
            <a:pPr lvl="0"/>
            <a:r>
              <a:rPr lang="en-US" sz="1100" b="0" i="0" u="none" strike="noStrike" cap="none" dirty="0">
                <a:solidFill>
                  <a:srgbClr val="000000"/>
                </a:solidFill>
                <a:effectLst/>
                <a:latin typeface="Arial"/>
                <a:ea typeface="Arial"/>
                <a:cs typeface="Arial"/>
                <a:sym typeface="Arial"/>
              </a:rPr>
              <a:t>Evaluate through business acumen lens</a:t>
            </a:r>
          </a:p>
          <a:p>
            <a:pPr lvl="0"/>
            <a:r>
              <a:rPr lang="en-US" sz="1100" b="0" i="0" u="none" strike="noStrike" cap="none" dirty="0">
                <a:solidFill>
                  <a:srgbClr val="000000"/>
                </a:solidFill>
                <a:effectLst/>
                <a:latin typeface="Arial"/>
                <a:ea typeface="Arial"/>
                <a:cs typeface="Arial"/>
                <a:sym typeface="Arial"/>
              </a:rPr>
              <a:t>Look at value? Risk? Strategy? Operational &amp; financial impacts?</a:t>
            </a:r>
          </a:p>
          <a:p>
            <a:pPr lvl="0"/>
            <a:r>
              <a:rPr lang="en-US" sz="1100" b="0" i="0" u="none" strike="noStrike" cap="none" dirty="0">
                <a:solidFill>
                  <a:srgbClr val="000000"/>
                </a:solidFill>
                <a:effectLst/>
                <a:latin typeface="Arial"/>
                <a:ea typeface="Arial"/>
                <a:cs typeface="Arial"/>
                <a:sym typeface="Arial"/>
              </a:rPr>
              <a:t>Example – move to the cloud – expensive but creates long-term stability</a:t>
            </a:r>
          </a:p>
          <a:p>
            <a:pPr lvl="0"/>
            <a:r>
              <a:rPr lang="en-US" sz="1100" b="0" i="0" u="none" strike="noStrike" cap="none" dirty="0">
                <a:solidFill>
                  <a:srgbClr val="000000"/>
                </a:solidFill>
                <a:effectLst/>
                <a:latin typeface="Arial"/>
                <a:ea typeface="Arial"/>
                <a:cs typeface="Arial"/>
                <a:sym typeface="Arial"/>
              </a:rPr>
              <a:t>Upgrade wireless strengthens core infra, every employee needs</a:t>
            </a:r>
          </a:p>
          <a:p>
            <a:pPr lvl="0"/>
            <a:r>
              <a:rPr lang="en-US" sz="1100" b="0" i="0" u="none" strike="noStrike" cap="none" dirty="0">
                <a:solidFill>
                  <a:srgbClr val="000000"/>
                </a:solidFill>
                <a:effectLst/>
                <a:latin typeface="Arial"/>
                <a:ea typeface="Arial"/>
                <a:cs typeface="Arial"/>
                <a:sym typeface="Arial"/>
              </a:rPr>
              <a:t>Internal AI may drive faster decisions, but also introduces governance</a:t>
            </a:r>
          </a:p>
          <a:p>
            <a:pPr lvl="0"/>
            <a:r>
              <a:rPr lang="en-US" sz="1100" b="0" i="0" u="none" strike="noStrike" cap="none" dirty="0">
                <a:solidFill>
                  <a:srgbClr val="000000"/>
                </a:solidFill>
                <a:effectLst/>
                <a:latin typeface="Arial"/>
                <a:ea typeface="Arial"/>
                <a:cs typeface="Arial"/>
                <a:sym typeface="Arial"/>
              </a:rPr>
              <a:t>Upgrade help desk more operationally efficient</a:t>
            </a:r>
          </a:p>
          <a:p>
            <a:pPr lvl="0"/>
            <a:r>
              <a:rPr lang="en-US" sz="1100" b="0" i="0" u="none" strike="noStrike" cap="none" dirty="0">
                <a:solidFill>
                  <a:srgbClr val="000000"/>
                </a:solidFill>
                <a:effectLst/>
                <a:latin typeface="Arial"/>
                <a:ea typeface="Arial"/>
                <a:cs typeface="Arial"/>
                <a:sym typeface="Arial"/>
              </a:rPr>
              <a:t>Expense reporting may improve user experience, lower strategic value</a:t>
            </a:r>
          </a:p>
          <a:p>
            <a:pPr lvl="0"/>
            <a:r>
              <a:rPr lang="en-US" sz="1100" b="0" i="0" u="none" strike="noStrike" cap="none" dirty="0">
                <a:solidFill>
                  <a:srgbClr val="000000"/>
                </a:solidFill>
                <a:effectLst/>
                <a:latin typeface="Arial"/>
                <a:ea typeface="Arial"/>
                <a:cs typeface="Arial"/>
                <a:sym typeface="Arial"/>
              </a:rPr>
              <a:t>AI can rapidly analyze trade-offs, summarize risks, compare scenarios, and support prioritization discussions — but leadership still provides the judgment, strategic context, and final decisions.</a:t>
            </a:r>
          </a:p>
          <a:p>
            <a:endParaRPr lang="en-US" dirty="0"/>
          </a:p>
        </p:txBody>
      </p:sp>
    </p:spTree>
    <p:extLst>
      <p:ext uri="{BB962C8B-B14F-4D97-AF65-F5344CB8AC3E}">
        <p14:creationId xmlns:p14="http://schemas.microsoft.com/office/powerpoint/2010/main" val="184115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Result of AI analysis</a:t>
            </a:r>
          </a:p>
          <a:p>
            <a:pPr lvl="0"/>
            <a:r>
              <a:rPr lang="en-US" sz="1100" b="0" i="0" u="none" strike="noStrike" cap="none" dirty="0">
                <a:solidFill>
                  <a:srgbClr val="000000"/>
                </a:solidFill>
                <a:effectLst/>
                <a:latin typeface="Arial"/>
                <a:ea typeface="Arial"/>
                <a:cs typeface="Arial"/>
                <a:sym typeface="Arial"/>
              </a:rPr>
              <a:t>Priorities based on business acumen framework (not politics/opinions)</a:t>
            </a:r>
          </a:p>
          <a:p>
            <a:pPr lvl="0"/>
            <a:r>
              <a:rPr lang="en-US" sz="1100" b="0" i="0" u="none" strike="noStrike" cap="none" dirty="0">
                <a:solidFill>
                  <a:srgbClr val="000000"/>
                </a:solidFill>
                <a:effectLst/>
                <a:latin typeface="Arial"/>
                <a:ea typeface="Arial"/>
                <a:cs typeface="Arial"/>
                <a:sym typeface="Arial"/>
              </a:rPr>
              <a:t>AI summarizes rationale behind each decision</a:t>
            </a:r>
          </a:p>
          <a:p>
            <a:pPr lvl="0"/>
            <a:r>
              <a:rPr lang="en-US" sz="1100" b="0" i="0" u="none" strike="noStrike" cap="none" dirty="0">
                <a:solidFill>
                  <a:srgbClr val="000000"/>
                </a:solidFill>
                <a:effectLst/>
                <a:latin typeface="Arial"/>
                <a:ea typeface="Arial"/>
                <a:cs typeface="Arial"/>
                <a:sym typeface="Arial"/>
              </a:rPr>
              <a:t>#1 – Cloud – long-term strategic value, foundational, scalability, future AI </a:t>
            </a:r>
          </a:p>
          <a:p>
            <a:pPr lvl="0"/>
            <a:r>
              <a:rPr lang="en-US" sz="1100" b="0" i="0" u="none" strike="noStrike" cap="none" dirty="0">
                <a:solidFill>
                  <a:srgbClr val="000000"/>
                </a:solidFill>
                <a:effectLst/>
                <a:latin typeface="Arial"/>
                <a:ea typeface="Arial"/>
                <a:cs typeface="Arial"/>
                <a:sym typeface="Arial"/>
              </a:rPr>
              <a:t>#2 – wireless – Core dependency, impacts every bus function, immediate benefits across org</a:t>
            </a:r>
          </a:p>
          <a:p>
            <a:pPr lvl="0"/>
            <a:r>
              <a:rPr lang="en-US" sz="1100" b="0" i="0" u="none" strike="noStrike" cap="none" dirty="0">
                <a:solidFill>
                  <a:srgbClr val="000000"/>
                </a:solidFill>
                <a:effectLst/>
                <a:latin typeface="Arial"/>
                <a:ea typeface="Arial"/>
                <a:cs typeface="Arial"/>
                <a:sym typeface="Arial"/>
              </a:rPr>
              <a:t>#3 – Chat – Aligns with AI strategy, accelerates knowledge work, decisions</a:t>
            </a:r>
          </a:p>
          <a:p>
            <a:pPr lvl="0"/>
            <a:r>
              <a:rPr lang="en-US" sz="1100" b="0" i="0" u="none" strike="noStrike" cap="none" dirty="0">
                <a:solidFill>
                  <a:srgbClr val="000000"/>
                </a:solidFill>
                <a:effectLst/>
                <a:latin typeface="Arial"/>
                <a:ea typeface="Arial"/>
                <a:cs typeface="Arial"/>
                <a:sym typeface="Arial"/>
              </a:rPr>
              <a:t>#4 – Help desk – more tactical than transformational, less strategic</a:t>
            </a:r>
          </a:p>
          <a:p>
            <a:pPr lvl="0"/>
            <a:r>
              <a:rPr lang="en-US" sz="1100" b="0" i="0" u="none" strike="noStrike" cap="none" dirty="0">
                <a:solidFill>
                  <a:srgbClr val="000000"/>
                </a:solidFill>
                <a:effectLst/>
                <a:latin typeface="Arial"/>
                <a:ea typeface="Arial"/>
                <a:cs typeface="Arial"/>
                <a:sym typeface="Arial"/>
              </a:rPr>
              <a:t>#5 – Expenses – limited strategic value</a:t>
            </a:r>
          </a:p>
          <a:p>
            <a:r>
              <a:rPr lang="en-US" sz="1100" b="0" i="0" u="none" strike="noStrike" cap="none" dirty="0">
                <a:solidFill>
                  <a:srgbClr val="000000"/>
                </a:solidFill>
                <a:effectLst/>
                <a:latin typeface="Arial"/>
                <a:ea typeface="Arial"/>
                <a:cs typeface="Arial"/>
                <a:sym typeface="Arial"/>
              </a:rPr>
              <a:t>Example illustrates how AI helps organize data, trade-offs, support executive decision making, still rely human judgment for final decisions</a:t>
            </a:r>
            <a:endParaRPr lang="en-US" dirty="0"/>
          </a:p>
        </p:txBody>
      </p:sp>
    </p:spTree>
    <p:extLst>
      <p:ext uri="{BB962C8B-B14F-4D97-AF65-F5344CB8AC3E}">
        <p14:creationId xmlns:p14="http://schemas.microsoft.com/office/powerpoint/2010/main" val="8758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Partner with the technical team</a:t>
            </a:r>
          </a:p>
          <a:p>
            <a:r>
              <a:rPr lang="en-US" sz="1100" b="0" i="0" u="none" strike="noStrike" cap="none" dirty="0">
                <a:solidFill>
                  <a:srgbClr val="000000"/>
                </a:solidFill>
                <a:effectLst/>
                <a:latin typeface="Arial"/>
                <a:ea typeface="Arial"/>
                <a:cs typeface="Arial"/>
                <a:sym typeface="Arial"/>
              </a:rPr>
              <a:t>Goal – not to replace PMs, reduce admin, PMs more strategic, stakeholders engaged, decision making.</a:t>
            </a:r>
            <a:endParaRPr lang="en-US" dirty="0"/>
          </a:p>
        </p:txBody>
      </p:sp>
    </p:spTree>
    <p:extLst>
      <p:ext uri="{BB962C8B-B14F-4D97-AF65-F5344CB8AC3E}">
        <p14:creationId xmlns:p14="http://schemas.microsoft.com/office/powerpoint/2010/main" val="229945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Next is execution – assign resources, risks, status reporting</a:t>
            </a:r>
          </a:p>
          <a:p>
            <a:pPr lvl="0"/>
            <a:r>
              <a:rPr lang="en-US" sz="1100" b="0" i="0" u="none" strike="noStrike" cap="none" dirty="0">
                <a:solidFill>
                  <a:srgbClr val="000000"/>
                </a:solidFill>
                <a:effectLst/>
                <a:latin typeface="Arial"/>
                <a:ea typeface="Arial"/>
                <a:cs typeface="Arial"/>
                <a:sym typeface="Arial"/>
              </a:rPr>
              <a:t>Time consuming, repetitive, inconsistent when done manually</a:t>
            </a:r>
          </a:p>
          <a:p>
            <a:pPr lvl="0"/>
            <a:r>
              <a:rPr lang="en-US" sz="1100" b="0" i="0" u="none" strike="noStrike" cap="none" dirty="0">
                <a:solidFill>
                  <a:srgbClr val="000000"/>
                </a:solidFill>
                <a:effectLst/>
                <a:latin typeface="Arial"/>
                <a:ea typeface="Arial"/>
                <a:cs typeface="Arial"/>
                <a:sym typeface="Arial"/>
              </a:rPr>
              <a:t>AI helps analyze resource capacity, conflicts, staffing scenarios fast</a:t>
            </a:r>
          </a:p>
          <a:p>
            <a:pPr lvl="0"/>
            <a:r>
              <a:rPr lang="en-US" sz="1100" b="0" i="0" u="none" strike="noStrike" cap="none" dirty="0">
                <a:solidFill>
                  <a:srgbClr val="000000"/>
                </a:solidFill>
                <a:effectLst/>
                <a:latin typeface="Arial"/>
                <a:ea typeface="Arial"/>
                <a:cs typeface="Arial"/>
                <a:sym typeface="Arial"/>
              </a:rPr>
              <a:t>Surface common </a:t>
            </a:r>
            <a:r>
              <a:rPr lang="en-US" sz="1100" b="0" i="0" u="none" strike="noStrike" cap="none" dirty="0" err="1">
                <a:solidFill>
                  <a:srgbClr val="000000"/>
                </a:solidFill>
                <a:effectLst/>
                <a:latin typeface="Arial"/>
                <a:ea typeface="Arial"/>
                <a:cs typeface="Arial"/>
                <a:sym typeface="Arial"/>
              </a:rPr>
              <a:t>proj</a:t>
            </a:r>
            <a:r>
              <a:rPr lang="en-US" sz="1100" b="0" i="0" u="none" strike="noStrike" cap="none" dirty="0">
                <a:solidFill>
                  <a:srgbClr val="000000"/>
                </a:solidFill>
                <a:effectLst/>
                <a:latin typeface="Arial"/>
                <a:ea typeface="Arial"/>
                <a:cs typeface="Arial"/>
                <a:sym typeface="Arial"/>
              </a:rPr>
              <a:t> risks, mitigation, patterns</a:t>
            </a:r>
          </a:p>
          <a:p>
            <a:r>
              <a:rPr lang="en-US" sz="1100" b="0" i="0" u="none" strike="noStrike" cap="none" dirty="0">
                <a:solidFill>
                  <a:srgbClr val="000000"/>
                </a:solidFill>
                <a:effectLst/>
                <a:latin typeface="Arial"/>
                <a:ea typeface="Arial"/>
                <a:cs typeface="Arial"/>
                <a:sym typeface="Arial"/>
              </a:rPr>
              <a:t>Status – automate, executive-level summaries, key issues, trends</a:t>
            </a:r>
            <a:endParaRPr lang="en-US" dirty="0"/>
          </a:p>
        </p:txBody>
      </p:sp>
    </p:spTree>
    <p:extLst>
      <p:ext uri="{BB962C8B-B14F-4D97-AF65-F5344CB8AC3E}">
        <p14:creationId xmlns:p14="http://schemas.microsoft.com/office/powerpoint/2010/main" val="3602523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 Violet">
  <p:cSld name="Cover 1 - Violet">
    <p:bg>
      <p:bgPr>
        <a:solidFill>
          <a:schemeClr val="dk1"/>
        </a:solidFill>
        <a:effectLst/>
      </p:bgPr>
    </p:bg>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0" y="0"/>
            <a:ext cx="6815138" cy="5143500"/>
          </a:xfrm>
          <a:prstGeom prst="rect">
            <a:avLst/>
          </a:prstGeom>
          <a:solidFill>
            <a:srgbClr val="BFBFBF"/>
          </a:solidFill>
          <a:ln>
            <a:noFill/>
          </a:ln>
        </p:spPr>
        <p:txBody>
          <a:bodyPr/>
          <a:lstStyle/>
          <a:p>
            <a:endParaRPr lang="en-US"/>
          </a:p>
        </p:txBody>
      </p:sp>
      <p:pic>
        <p:nvPicPr>
          <p:cNvPr id="59" name="Google Shape;59;p14"/>
          <p:cNvPicPr preferRelativeResize="0"/>
          <p:nvPr/>
        </p:nvPicPr>
        <p:blipFill rotWithShape="1">
          <a:blip r:embed="rId2">
            <a:alphaModFix/>
          </a:blip>
          <a:srcRect/>
          <a:stretch/>
        </p:blipFill>
        <p:spPr>
          <a:xfrm>
            <a:off x="0" y="0"/>
            <a:ext cx="9144000" cy="5143500"/>
          </a:xfrm>
          <a:custGeom>
            <a:avLst/>
            <a:gdLst/>
            <a:ahLst/>
            <a:cxnLst/>
            <a:rect l="l" t="t" r="r" b="b"/>
            <a:pathLst>
              <a:path w="12192000" h="6858000" extrusionOk="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a:noFill/>
          <a:ln>
            <a:noFill/>
          </a:ln>
        </p:spPr>
      </p:pic>
      <p:sp>
        <p:nvSpPr>
          <p:cNvPr id="60" name="Google Shape;60;p14"/>
          <p:cNvSpPr txBox="1">
            <a:spLocks noGrp="1"/>
          </p:cNvSpPr>
          <p:nvPr>
            <p:ph type="body" idx="1"/>
          </p:nvPr>
        </p:nvSpPr>
        <p:spPr>
          <a:xfrm>
            <a:off x="0" y="0"/>
            <a:ext cx="6110478" cy="5143500"/>
          </a:xfrm>
          <a:prstGeom prst="rect">
            <a:avLst/>
          </a:prstGeom>
          <a:gradFill>
            <a:gsLst>
              <a:gs pos="0">
                <a:srgbClr val="100522">
                  <a:alpha val="94901"/>
                </a:srgbClr>
              </a:gs>
              <a:gs pos="9000">
                <a:srgbClr val="100522">
                  <a:alpha val="94901"/>
                </a:srgbClr>
              </a:gs>
              <a:gs pos="77000">
                <a:srgbClr val="200F3B">
                  <a:alpha val="0"/>
                </a:srgbClr>
              </a:gs>
              <a:gs pos="100000">
                <a:srgbClr val="200F3B">
                  <a:alpha val="0"/>
                </a:srgbClr>
              </a:gs>
            </a:gsLst>
            <a:lin ang="0" scaled="0"/>
          </a:grad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Clr>
                <a:schemeClr val="lt1"/>
              </a:buClr>
              <a:buSzPts val="1400"/>
              <a:buNone/>
              <a:defRPr sz="14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sz="1400">
                <a:solidFill>
                  <a:schemeClr val="lt1"/>
                </a:solidFill>
                <a:latin typeface="Arial"/>
                <a:ea typeface="Arial"/>
                <a:cs typeface="Arial"/>
                <a:sym typeface="Arial"/>
              </a:defRPr>
            </a:lvl2pPr>
            <a:lvl3pPr marL="1371600" lvl="2" indent="-317500" algn="l">
              <a:lnSpc>
                <a:spcPct val="100000"/>
              </a:lnSpc>
              <a:spcBef>
                <a:spcPts val="500"/>
              </a:spcBef>
              <a:spcAft>
                <a:spcPts val="0"/>
              </a:spcAft>
              <a:buSzPts val="1400"/>
              <a:buChar char="•"/>
              <a:defRPr>
                <a:solidFill>
                  <a:schemeClr val="lt1"/>
                </a:solidFill>
                <a:latin typeface="Arial"/>
                <a:ea typeface="Arial"/>
                <a:cs typeface="Arial"/>
                <a:sym typeface="Arial"/>
              </a:defRPr>
            </a:lvl3pPr>
            <a:lvl4pPr marL="1828800" lvl="3" indent="-317500" algn="l">
              <a:lnSpc>
                <a:spcPct val="100000"/>
              </a:lnSpc>
              <a:spcBef>
                <a:spcPts val="500"/>
              </a:spcBef>
              <a:spcAft>
                <a:spcPts val="0"/>
              </a:spcAft>
              <a:buClr>
                <a:schemeClr val="lt1"/>
              </a:buClr>
              <a:buSzPts val="1400"/>
              <a:buChar char="−"/>
              <a:defRPr>
                <a:solidFill>
                  <a:schemeClr val="lt1"/>
                </a:solidFill>
                <a:latin typeface="Arial"/>
                <a:ea typeface="Arial"/>
                <a:cs typeface="Arial"/>
                <a:sym typeface="Arial"/>
              </a:defRPr>
            </a:lvl4pPr>
            <a:lvl5pPr marL="2286000" lvl="4" indent="-317500" algn="l">
              <a:lnSpc>
                <a:spcPct val="100000"/>
              </a:lnSpc>
              <a:spcBef>
                <a:spcPts val="500"/>
              </a:spcBef>
              <a:spcAft>
                <a:spcPts val="0"/>
              </a:spcAft>
              <a:buSzPts val="1400"/>
              <a:buChar char="−"/>
              <a:defRPr sz="1400">
                <a:solidFill>
                  <a:schemeClr val="lt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body" idx="3"/>
          </p:nvPr>
        </p:nvSpPr>
        <p:spPr>
          <a:xfrm>
            <a:off x="342900" y="1761948"/>
            <a:ext cx="5129784" cy="2019976"/>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400"/>
              <a:buNone/>
              <a:defRPr sz="5400" b="0" i="0">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14"/>
          <p:cNvSpPr txBox="1">
            <a:spLocks noGrp="1"/>
          </p:cNvSpPr>
          <p:nvPr>
            <p:ph type="body" idx="4"/>
          </p:nvPr>
        </p:nvSpPr>
        <p:spPr>
          <a:xfrm>
            <a:off x="342900" y="4277410"/>
            <a:ext cx="51297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800"/>
              <a:buNone/>
              <a:defRPr sz="18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4"/>
          <p:cNvSpPr>
            <a:spLocks noGrp="1"/>
          </p:cNvSpPr>
          <p:nvPr>
            <p:ph type="body" idx="5"/>
          </p:nvPr>
        </p:nvSpPr>
        <p:spPr>
          <a:xfrm>
            <a:off x="342900" y="511628"/>
            <a:ext cx="1261872" cy="336042"/>
          </a:xfrm>
          <a:prstGeom prst="roundRect">
            <a:avLst>
              <a:gd name="adj" fmla="val 50000"/>
            </a:avLst>
          </a:prstGeom>
          <a:solidFill>
            <a:schemeClr val="lt2">
              <a:alpha val="98823"/>
            </a:schemeClr>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dk1"/>
              </a:buClr>
              <a:buSzPts val="1400"/>
              <a:buNone/>
              <a:defRPr sz="14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Tangerine) - No Photo">
  <p:cSld name="Divider (Tangerine) - No Photo">
    <p:spTree>
      <p:nvGrpSpPr>
        <p:cNvPr id="1" name="Shape 125"/>
        <p:cNvGrpSpPr/>
        <p:nvPr/>
      </p:nvGrpSpPr>
      <p:grpSpPr>
        <a:xfrm>
          <a:off x="0" y="0"/>
          <a:ext cx="0" cy="0"/>
          <a:chOff x="0" y="0"/>
          <a:chExt cx="0" cy="0"/>
        </a:xfrm>
      </p:grpSpPr>
      <p:pic>
        <p:nvPicPr>
          <p:cNvPr id="126" name="Google Shape;126;p23"/>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27" name="Google Shape;127;p23"/>
          <p:cNvSpPr txBox="1">
            <a:spLocks noGrp="1"/>
          </p:cNvSpPr>
          <p:nvPr>
            <p:ph type="ctrTitle"/>
          </p:nvPr>
        </p:nvSpPr>
        <p:spPr>
          <a:xfrm>
            <a:off x="342901" y="1538007"/>
            <a:ext cx="4231386"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5"/>
              </a:buClr>
              <a:buSzPts val="4500"/>
              <a:buFont typeface="Arial"/>
              <a:buNone/>
              <a:defRPr sz="4500" b="1" cap="none">
                <a:solidFill>
                  <a:schemeClr val="accent5"/>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3"/>
          <p:cNvSpPr txBox="1">
            <a:spLocks noGrp="1"/>
          </p:cNvSpPr>
          <p:nvPr>
            <p:ph type="subTitle" idx="1"/>
          </p:nvPr>
        </p:nvSpPr>
        <p:spPr>
          <a:xfrm>
            <a:off x="342901" y="3550494"/>
            <a:ext cx="4231386"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Aqua) - With Photo">
  <p:cSld name="Divider (Aqua) - With Photo">
    <p:spTree>
      <p:nvGrpSpPr>
        <p:cNvPr id="1" name="Shape 129"/>
        <p:cNvGrpSpPr/>
        <p:nvPr/>
      </p:nvGrpSpPr>
      <p:grpSpPr>
        <a:xfrm>
          <a:off x="0" y="0"/>
          <a:ext cx="0" cy="0"/>
          <a:chOff x="0" y="0"/>
          <a:chExt cx="0" cy="0"/>
        </a:xfrm>
      </p:grpSpPr>
      <p:pic>
        <p:nvPicPr>
          <p:cNvPr id="130" name="Google Shape;130;p24"/>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31" name="Google Shape;131;p24"/>
          <p:cNvSpPr>
            <a:spLocks noGrp="1"/>
          </p:cNvSpPr>
          <p:nvPr>
            <p:ph type="pic" idx="2"/>
          </p:nvPr>
        </p:nvSpPr>
        <p:spPr>
          <a:xfrm>
            <a:off x="3997964" y="1"/>
            <a:ext cx="5146037" cy="5143499"/>
          </a:xfrm>
          <a:prstGeom prst="rect">
            <a:avLst/>
          </a:prstGeom>
          <a:solidFill>
            <a:srgbClr val="BFBFBF"/>
          </a:solidFill>
          <a:ln>
            <a:noFill/>
          </a:ln>
        </p:spPr>
        <p:txBody>
          <a:bodyPr/>
          <a:lstStyle/>
          <a:p>
            <a:endParaRPr lang="en-US"/>
          </a:p>
        </p:txBody>
      </p:sp>
      <p:sp>
        <p:nvSpPr>
          <p:cNvPr id="132" name="Google Shape;132;p24"/>
          <p:cNvSpPr txBox="1">
            <a:spLocks noGrp="1"/>
          </p:cNvSpPr>
          <p:nvPr>
            <p:ph type="ctrTitle"/>
          </p:nvPr>
        </p:nvSpPr>
        <p:spPr>
          <a:xfrm>
            <a:off x="342901" y="1538007"/>
            <a:ext cx="4231386"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3"/>
              </a:buClr>
              <a:buSzPts val="4500"/>
              <a:buFont typeface="Arial"/>
              <a:buNone/>
              <a:defRPr sz="4500" b="1" cap="none">
                <a:solidFill>
                  <a:schemeClr val="accent3"/>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3" name="Google Shape;133;p24"/>
          <p:cNvSpPr txBox="1">
            <a:spLocks noGrp="1"/>
          </p:cNvSpPr>
          <p:nvPr>
            <p:ph type="subTitle" idx="1"/>
          </p:nvPr>
        </p:nvSpPr>
        <p:spPr>
          <a:xfrm>
            <a:off x="342901" y="3550494"/>
            <a:ext cx="4231386"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pic>
        <p:nvPicPr>
          <p:cNvPr id="134" name="Google Shape;134;p24"/>
          <p:cNvPicPr preferRelativeResize="0"/>
          <p:nvPr/>
        </p:nvPicPr>
        <p:blipFill rotWithShape="1">
          <a:blip r:embed="rId3">
            <a:alphaModFix/>
          </a:blip>
          <a:srcRect/>
          <a:stretch/>
        </p:blipFill>
        <p:spPr>
          <a:xfrm>
            <a:off x="8460607" y="4428363"/>
            <a:ext cx="375247" cy="33604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ivider (Tangerine) - With Photo">
  <p:cSld name="Divider (Tangerine) - With Photo">
    <p:spTree>
      <p:nvGrpSpPr>
        <p:cNvPr id="1" name="Shape 135"/>
        <p:cNvGrpSpPr/>
        <p:nvPr/>
      </p:nvGrpSpPr>
      <p:grpSpPr>
        <a:xfrm>
          <a:off x="0" y="0"/>
          <a:ext cx="0" cy="0"/>
          <a:chOff x="0" y="0"/>
          <a:chExt cx="0" cy="0"/>
        </a:xfrm>
      </p:grpSpPr>
      <p:pic>
        <p:nvPicPr>
          <p:cNvPr id="136" name="Google Shape;136;p25"/>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37" name="Google Shape;137;p25"/>
          <p:cNvSpPr/>
          <p:nvPr/>
        </p:nvSpPr>
        <p:spPr>
          <a:xfrm>
            <a:off x="0" y="0"/>
            <a:ext cx="9144000" cy="5143500"/>
          </a:xfrm>
          <a:prstGeom prst="rect">
            <a:avLst/>
          </a:prstGeom>
          <a:gradFill>
            <a:gsLst>
              <a:gs pos="0">
                <a:srgbClr val="451409">
                  <a:alpha val="20000"/>
                </a:srgbClr>
              </a:gs>
              <a:gs pos="32000">
                <a:srgbClr val="451409">
                  <a:alpha val="20000"/>
                </a:srgbClr>
              </a:gs>
              <a:gs pos="100000">
                <a:srgbClr val="451409"/>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8" name="Google Shape;138;p25"/>
          <p:cNvSpPr>
            <a:spLocks noGrp="1"/>
          </p:cNvSpPr>
          <p:nvPr>
            <p:ph type="pic" idx="2"/>
          </p:nvPr>
        </p:nvSpPr>
        <p:spPr>
          <a:xfrm>
            <a:off x="5160932" y="-3572"/>
            <a:ext cx="3463291" cy="3463290"/>
          </a:xfrm>
          <a:prstGeom prst="ellipse">
            <a:avLst/>
          </a:prstGeom>
          <a:solidFill>
            <a:srgbClr val="BFBFBF"/>
          </a:solidFill>
          <a:ln>
            <a:noFill/>
          </a:ln>
        </p:spPr>
        <p:txBody>
          <a:bodyPr/>
          <a:lstStyle/>
          <a:p>
            <a:endParaRPr lang="en-US"/>
          </a:p>
        </p:txBody>
      </p:sp>
      <p:sp>
        <p:nvSpPr>
          <p:cNvPr id="139" name="Google Shape;139;p25"/>
          <p:cNvSpPr txBox="1">
            <a:spLocks noGrp="1"/>
          </p:cNvSpPr>
          <p:nvPr>
            <p:ph type="ctrTitle"/>
          </p:nvPr>
        </p:nvSpPr>
        <p:spPr>
          <a:xfrm>
            <a:off x="342901" y="1538007"/>
            <a:ext cx="4231386"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5"/>
              </a:buClr>
              <a:buSzPts val="4500"/>
              <a:buFont typeface="Arial"/>
              <a:buNone/>
              <a:defRPr sz="4500" b="1" cap="none">
                <a:solidFill>
                  <a:schemeClr val="accent5"/>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5"/>
          <p:cNvSpPr txBox="1">
            <a:spLocks noGrp="1"/>
          </p:cNvSpPr>
          <p:nvPr>
            <p:ph type="subTitle" idx="1"/>
          </p:nvPr>
        </p:nvSpPr>
        <p:spPr>
          <a:xfrm>
            <a:off x="342901" y="3550494"/>
            <a:ext cx="4231386"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pic>
        <p:nvPicPr>
          <p:cNvPr id="141" name="Google Shape;141;p25"/>
          <p:cNvPicPr preferRelativeResize="0"/>
          <p:nvPr/>
        </p:nvPicPr>
        <p:blipFill rotWithShape="1">
          <a:blip r:embed="rId3">
            <a:alphaModFix/>
          </a:blip>
          <a:srcRect/>
          <a:stretch/>
        </p:blipFill>
        <p:spPr>
          <a:xfrm>
            <a:off x="8460607" y="4428363"/>
            <a:ext cx="375247" cy="3360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54"/>
        <p:cNvGrpSpPr/>
        <p:nvPr/>
      </p:nvGrpSpPr>
      <p:grpSpPr>
        <a:xfrm>
          <a:off x="0" y="0"/>
          <a:ext cx="0" cy="0"/>
          <a:chOff x="0" y="0"/>
          <a:chExt cx="0" cy="0"/>
        </a:xfrm>
      </p:grpSpPr>
      <p:sp>
        <p:nvSpPr>
          <p:cNvPr id="155" name="Google Shape;155;p28"/>
          <p:cNvSpPr>
            <a:spLocks noGrp="1"/>
          </p:cNvSpPr>
          <p:nvPr>
            <p:ph type="pic" idx="2"/>
          </p:nvPr>
        </p:nvSpPr>
        <p:spPr>
          <a:xfrm>
            <a:off x="4449974" y="319088"/>
            <a:ext cx="4694026" cy="4824413"/>
          </a:xfrm>
          <a:prstGeom prst="rect">
            <a:avLst/>
          </a:prstGeom>
          <a:solidFill>
            <a:srgbClr val="BFBFBF"/>
          </a:solidFill>
          <a:ln>
            <a:noFill/>
          </a:ln>
        </p:spPr>
        <p:txBody>
          <a:bodyPr/>
          <a:lstStyle/>
          <a:p>
            <a:endParaRPr lang="en-US"/>
          </a:p>
        </p:txBody>
      </p:sp>
      <p:sp>
        <p:nvSpPr>
          <p:cNvPr id="156" name="Google Shape;156;p28"/>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7" name="Google Shape;157;p28"/>
          <p:cNvSpPr txBox="1">
            <a:spLocks noGrp="1"/>
          </p:cNvSpPr>
          <p:nvPr>
            <p:ph type="body" idx="1"/>
          </p:nvPr>
        </p:nvSpPr>
        <p:spPr>
          <a:xfrm>
            <a:off x="342900" y="698920"/>
            <a:ext cx="845820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58" name="Google Shape;158;p28"/>
          <p:cNvCxnSpPr/>
          <p:nvPr/>
        </p:nvCxnSpPr>
        <p:spPr>
          <a:xfrm>
            <a:off x="342900" y="1805945"/>
            <a:ext cx="3943350" cy="0"/>
          </a:xfrm>
          <a:prstGeom prst="straightConnector1">
            <a:avLst/>
          </a:prstGeom>
          <a:noFill/>
          <a:ln w="9525" cap="flat" cmpd="sng">
            <a:solidFill>
              <a:srgbClr val="CCCCCC"/>
            </a:solidFill>
            <a:prstDash val="solid"/>
            <a:miter lim="800000"/>
            <a:headEnd type="none" w="sm" len="sm"/>
            <a:tailEnd type="none" w="sm" len="sm"/>
          </a:ln>
        </p:spPr>
      </p:cxnSp>
      <p:cxnSp>
        <p:nvCxnSpPr>
          <p:cNvPr id="159" name="Google Shape;159;p28"/>
          <p:cNvCxnSpPr/>
          <p:nvPr/>
        </p:nvCxnSpPr>
        <p:spPr>
          <a:xfrm>
            <a:off x="342900" y="2360414"/>
            <a:ext cx="3943350" cy="0"/>
          </a:xfrm>
          <a:prstGeom prst="straightConnector1">
            <a:avLst/>
          </a:prstGeom>
          <a:noFill/>
          <a:ln w="9525" cap="flat" cmpd="sng">
            <a:solidFill>
              <a:srgbClr val="CCCCCC"/>
            </a:solidFill>
            <a:prstDash val="solid"/>
            <a:miter lim="800000"/>
            <a:headEnd type="none" w="sm" len="sm"/>
            <a:tailEnd type="none" w="sm" len="sm"/>
          </a:ln>
        </p:spPr>
      </p:cxnSp>
      <p:cxnSp>
        <p:nvCxnSpPr>
          <p:cNvPr id="160" name="Google Shape;160;p28"/>
          <p:cNvCxnSpPr/>
          <p:nvPr/>
        </p:nvCxnSpPr>
        <p:spPr>
          <a:xfrm>
            <a:off x="342900" y="2914882"/>
            <a:ext cx="3943350" cy="0"/>
          </a:xfrm>
          <a:prstGeom prst="straightConnector1">
            <a:avLst/>
          </a:prstGeom>
          <a:noFill/>
          <a:ln w="9525" cap="flat" cmpd="sng">
            <a:solidFill>
              <a:srgbClr val="CCCCCC"/>
            </a:solidFill>
            <a:prstDash val="solid"/>
            <a:miter lim="800000"/>
            <a:headEnd type="none" w="sm" len="sm"/>
            <a:tailEnd type="none" w="sm" len="sm"/>
          </a:ln>
        </p:spPr>
      </p:cxnSp>
      <p:cxnSp>
        <p:nvCxnSpPr>
          <p:cNvPr id="161" name="Google Shape;161;p28"/>
          <p:cNvCxnSpPr/>
          <p:nvPr/>
        </p:nvCxnSpPr>
        <p:spPr>
          <a:xfrm>
            <a:off x="342900" y="3469350"/>
            <a:ext cx="3943350" cy="0"/>
          </a:xfrm>
          <a:prstGeom prst="straightConnector1">
            <a:avLst/>
          </a:prstGeom>
          <a:noFill/>
          <a:ln w="9525" cap="flat" cmpd="sng">
            <a:solidFill>
              <a:srgbClr val="CCCCCC"/>
            </a:solidFill>
            <a:prstDash val="solid"/>
            <a:miter lim="800000"/>
            <a:headEnd type="none" w="sm" len="sm"/>
            <a:tailEnd type="none" w="sm" len="sm"/>
          </a:ln>
        </p:spPr>
      </p:cxnSp>
      <p:cxnSp>
        <p:nvCxnSpPr>
          <p:cNvPr id="162" name="Google Shape;162;p28"/>
          <p:cNvCxnSpPr/>
          <p:nvPr/>
        </p:nvCxnSpPr>
        <p:spPr>
          <a:xfrm>
            <a:off x="342900" y="4023818"/>
            <a:ext cx="3943350" cy="0"/>
          </a:xfrm>
          <a:prstGeom prst="straightConnector1">
            <a:avLst/>
          </a:prstGeom>
          <a:noFill/>
          <a:ln w="9525" cap="flat" cmpd="sng">
            <a:solidFill>
              <a:srgbClr val="CCCCCC"/>
            </a:solidFill>
            <a:prstDash val="solid"/>
            <a:miter lim="800000"/>
            <a:headEnd type="none" w="sm" len="sm"/>
            <a:tailEnd type="none" w="sm" len="sm"/>
          </a:ln>
        </p:spPr>
      </p:cxnSp>
      <p:sp>
        <p:nvSpPr>
          <p:cNvPr id="163" name="Google Shape;163;p28"/>
          <p:cNvSpPr txBox="1">
            <a:spLocks noGrp="1"/>
          </p:cNvSpPr>
          <p:nvPr>
            <p:ph type="body" idx="3"/>
          </p:nvPr>
        </p:nvSpPr>
        <p:spPr>
          <a:xfrm>
            <a:off x="342900" y="1416407"/>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28"/>
          <p:cNvSpPr txBox="1">
            <a:spLocks noGrp="1"/>
          </p:cNvSpPr>
          <p:nvPr>
            <p:ph type="body" idx="4"/>
          </p:nvPr>
        </p:nvSpPr>
        <p:spPr>
          <a:xfrm>
            <a:off x="342900" y="1970875"/>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 name="Google Shape;165;p28"/>
          <p:cNvSpPr txBox="1">
            <a:spLocks noGrp="1"/>
          </p:cNvSpPr>
          <p:nvPr>
            <p:ph type="body" idx="5"/>
          </p:nvPr>
        </p:nvSpPr>
        <p:spPr>
          <a:xfrm>
            <a:off x="342900" y="2525342"/>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6" name="Google Shape;166;p28"/>
          <p:cNvSpPr txBox="1">
            <a:spLocks noGrp="1"/>
          </p:cNvSpPr>
          <p:nvPr>
            <p:ph type="body" idx="6"/>
          </p:nvPr>
        </p:nvSpPr>
        <p:spPr>
          <a:xfrm>
            <a:off x="342900" y="3079810"/>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7" name="Google Shape;167;p28"/>
          <p:cNvSpPr txBox="1">
            <a:spLocks noGrp="1"/>
          </p:cNvSpPr>
          <p:nvPr>
            <p:ph type="body" idx="7"/>
          </p:nvPr>
        </p:nvSpPr>
        <p:spPr>
          <a:xfrm>
            <a:off x="342900" y="3634277"/>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8" name="Google Shape;168;p28"/>
          <p:cNvSpPr txBox="1">
            <a:spLocks noGrp="1"/>
          </p:cNvSpPr>
          <p:nvPr>
            <p:ph type="body" idx="8"/>
          </p:nvPr>
        </p:nvSpPr>
        <p:spPr>
          <a:xfrm>
            <a:off x="342900" y="4188745"/>
            <a:ext cx="2505075" cy="23083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500"/>
              <a:buNone/>
              <a:defRPr sz="1500" b="1">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 name="Google Shape;169;p28"/>
          <p:cNvSpPr txBox="1">
            <a:spLocks noGrp="1"/>
          </p:cNvSpPr>
          <p:nvPr>
            <p:ph type="body" idx="9"/>
          </p:nvPr>
        </p:nvSpPr>
        <p:spPr>
          <a:xfrm>
            <a:off x="3452813" y="1451032"/>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28"/>
          <p:cNvSpPr txBox="1">
            <a:spLocks noGrp="1"/>
          </p:cNvSpPr>
          <p:nvPr>
            <p:ph type="body" idx="13"/>
          </p:nvPr>
        </p:nvSpPr>
        <p:spPr>
          <a:xfrm>
            <a:off x="3452813" y="2005499"/>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28"/>
          <p:cNvSpPr txBox="1">
            <a:spLocks noGrp="1"/>
          </p:cNvSpPr>
          <p:nvPr>
            <p:ph type="body" idx="14"/>
          </p:nvPr>
        </p:nvSpPr>
        <p:spPr>
          <a:xfrm>
            <a:off x="3452813" y="2559966"/>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28"/>
          <p:cNvSpPr txBox="1">
            <a:spLocks noGrp="1"/>
          </p:cNvSpPr>
          <p:nvPr>
            <p:ph type="body" idx="15"/>
          </p:nvPr>
        </p:nvSpPr>
        <p:spPr>
          <a:xfrm>
            <a:off x="3452813" y="3114433"/>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 name="Google Shape;173;p28"/>
          <p:cNvSpPr txBox="1">
            <a:spLocks noGrp="1"/>
          </p:cNvSpPr>
          <p:nvPr>
            <p:ph type="body" idx="16"/>
          </p:nvPr>
        </p:nvSpPr>
        <p:spPr>
          <a:xfrm>
            <a:off x="3452813" y="3668900"/>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p28"/>
          <p:cNvSpPr txBox="1">
            <a:spLocks noGrp="1"/>
          </p:cNvSpPr>
          <p:nvPr>
            <p:ph type="body" idx="17"/>
          </p:nvPr>
        </p:nvSpPr>
        <p:spPr>
          <a:xfrm>
            <a:off x="3452813" y="4223366"/>
            <a:ext cx="833438" cy="161583"/>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dk1"/>
              </a:buClr>
              <a:buSzPts val="1100"/>
              <a:buNone/>
              <a:defRPr sz="11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Coulmn Chart Slide">
  <p:cSld name="2 Coulmn Chart Slide">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7" name="Google Shape;177;p29"/>
          <p:cNvSpPr txBox="1">
            <a:spLocks noGrp="1"/>
          </p:cNvSpPr>
          <p:nvPr>
            <p:ph type="body" idx="1"/>
          </p:nvPr>
        </p:nvSpPr>
        <p:spPr>
          <a:xfrm>
            <a:off x="342900" y="851326"/>
            <a:ext cx="8458200" cy="2739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29"/>
          <p:cNvSpPr>
            <a:spLocks noGrp="1"/>
          </p:cNvSpPr>
          <p:nvPr>
            <p:ph type="chart" idx="2"/>
          </p:nvPr>
        </p:nvSpPr>
        <p:spPr>
          <a:xfrm>
            <a:off x="5877626" y="1257300"/>
            <a:ext cx="2923500" cy="2968200"/>
          </a:xfrm>
          <a:prstGeom prst="rect">
            <a:avLst/>
          </a:prstGeom>
          <a:noFill/>
          <a:ln>
            <a:noFill/>
          </a:ln>
        </p:spPr>
        <p:txBody>
          <a:bodyPr spcFirstLastPara="1" wrap="square" lIns="0" tIns="0" rIns="0" bIns="0" anchor="t" anchorCtr="0">
            <a:noAutofit/>
          </a:bodyPr>
          <a:lstStyle>
            <a:lvl1pPr marR="0" lvl="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umn Text">
  <p:cSld name="2 Column Text">
    <p:spTree>
      <p:nvGrpSpPr>
        <p:cNvPr id="1" name="Shape 194"/>
        <p:cNvGrpSpPr/>
        <p:nvPr/>
      </p:nvGrpSpPr>
      <p:grpSpPr>
        <a:xfrm>
          <a:off x="0" y="0"/>
          <a:ext cx="0" cy="0"/>
          <a:chOff x="0" y="0"/>
          <a:chExt cx="0" cy="0"/>
        </a:xfrm>
      </p:grpSpPr>
      <p:sp>
        <p:nvSpPr>
          <p:cNvPr id="195" name="Google Shape;195;p32"/>
          <p:cNvSpPr txBox="1">
            <a:spLocks noGrp="1"/>
          </p:cNvSpPr>
          <p:nvPr>
            <p:ph type="ftr" idx="11"/>
          </p:nvPr>
        </p:nvSpPr>
        <p:spPr>
          <a:xfrm>
            <a:off x="342900" y="4322266"/>
            <a:ext cx="8458206" cy="27384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2"/>
          <p:cNvSpPr txBox="1">
            <a:spLocks noGrp="1"/>
          </p:cNvSpPr>
          <p:nvPr>
            <p:ph type="body" idx="1"/>
          </p:nvPr>
        </p:nvSpPr>
        <p:spPr>
          <a:xfrm>
            <a:off x="342900" y="698920"/>
            <a:ext cx="845820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7" name="Google Shape;197;p32"/>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32"/>
          <p:cNvSpPr txBox="1">
            <a:spLocks noGrp="1"/>
          </p:cNvSpPr>
          <p:nvPr>
            <p:ph type="body" idx="2"/>
          </p:nvPr>
        </p:nvSpPr>
        <p:spPr>
          <a:xfrm>
            <a:off x="342900" y="1257302"/>
            <a:ext cx="4057650" cy="296951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500"/>
              <a:buNone/>
              <a:defRPr sz="1500">
                <a:latin typeface="Arial"/>
                <a:ea typeface="Arial"/>
                <a:cs typeface="Arial"/>
                <a:sym typeface="Arial"/>
              </a:defRPr>
            </a:lvl1pPr>
            <a:lvl2pPr marL="914400" lvl="1" indent="-323850" algn="l">
              <a:lnSpc>
                <a:spcPct val="100000"/>
              </a:lnSpc>
              <a:spcBef>
                <a:spcPts val="500"/>
              </a:spcBef>
              <a:spcAft>
                <a:spcPts val="0"/>
              </a:spcAft>
              <a:buSzPts val="1500"/>
              <a:buChar char="•"/>
              <a:defRPr sz="1500">
                <a:latin typeface="Arial"/>
                <a:ea typeface="Arial"/>
                <a:cs typeface="Arial"/>
                <a:sym typeface="Arial"/>
              </a:defRPr>
            </a:lvl2pPr>
            <a:lvl3pPr marL="1371600" lvl="2" indent="-304800" algn="l">
              <a:lnSpc>
                <a:spcPct val="100000"/>
              </a:lnSpc>
              <a:spcBef>
                <a:spcPts val="500"/>
              </a:spcBef>
              <a:spcAft>
                <a:spcPts val="0"/>
              </a:spcAft>
              <a:buSzPts val="1200"/>
              <a:buChar char="•"/>
              <a:defRPr sz="1200">
                <a:latin typeface="Arial"/>
                <a:ea typeface="Arial"/>
                <a:cs typeface="Arial"/>
                <a:sym typeface="Arial"/>
              </a:defRPr>
            </a:lvl3pPr>
            <a:lvl4pPr marL="1828800" lvl="3" indent="-304800" algn="l">
              <a:lnSpc>
                <a:spcPct val="100000"/>
              </a:lnSpc>
              <a:spcBef>
                <a:spcPts val="500"/>
              </a:spcBef>
              <a:spcAft>
                <a:spcPts val="0"/>
              </a:spcAft>
              <a:buClr>
                <a:schemeClr val="dk1"/>
              </a:buClr>
              <a:buSzPts val="1200"/>
              <a:buChar char="−"/>
              <a:defRPr sz="1200">
                <a:latin typeface="Arial"/>
                <a:ea typeface="Arial"/>
                <a:cs typeface="Arial"/>
                <a:sym typeface="Arial"/>
              </a:defRPr>
            </a:lvl4pPr>
            <a:lvl5pPr marL="2286000" lvl="4" indent="-298450" algn="l">
              <a:lnSpc>
                <a:spcPct val="100000"/>
              </a:lnSpc>
              <a:spcBef>
                <a:spcPts val="500"/>
              </a:spcBef>
              <a:spcAft>
                <a:spcPts val="0"/>
              </a:spcAft>
              <a:buSzPts val="1100"/>
              <a:buChar char="−"/>
              <a:defRPr sz="11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32"/>
          <p:cNvSpPr txBox="1">
            <a:spLocks noGrp="1"/>
          </p:cNvSpPr>
          <p:nvPr>
            <p:ph type="body" idx="3"/>
          </p:nvPr>
        </p:nvSpPr>
        <p:spPr>
          <a:xfrm>
            <a:off x="4743450" y="1257302"/>
            <a:ext cx="4057650" cy="296951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500"/>
              <a:buNone/>
              <a:defRPr sz="1500">
                <a:latin typeface="Arial"/>
                <a:ea typeface="Arial"/>
                <a:cs typeface="Arial"/>
                <a:sym typeface="Arial"/>
              </a:defRPr>
            </a:lvl1pPr>
            <a:lvl2pPr marL="914400" lvl="1" indent="-323850" algn="l">
              <a:lnSpc>
                <a:spcPct val="100000"/>
              </a:lnSpc>
              <a:spcBef>
                <a:spcPts val="500"/>
              </a:spcBef>
              <a:spcAft>
                <a:spcPts val="0"/>
              </a:spcAft>
              <a:buSzPts val="1500"/>
              <a:buChar char="•"/>
              <a:defRPr sz="1500">
                <a:latin typeface="Arial"/>
                <a:ea typeface="Arial"/>
                <a:cs typeface="Arial"/>
                <a:sym typeface="Arial"/>
              </a:defRPr>
            </a:lvl2pPr>
            <a:lvl3pPr marL="1371600" lvl="2" indent="-304800" algn="l">
              <a:lnSpc>
                <a:spcPct val="100000"/>
              </a:lnSpc>
              <a:spcBef>
                <a:spcPts val="500"/>
              </a:spcBef>
              <a:spcAft>
                <a:spcPts val="0"/>
              </a:spcAft>
              <a:buSzPts val="1200"/>
              <a:buChar char="•"/>
              <a:defRPr sz="1200">
                <a:latin typeface="Arial"/>
                <a:ea typeface="Arial"/>
                <a:cs typeface="Arial"/>
                <a:sym typeface="Arial"/>
              </a:defRPr>
            </a:lvl3pPr>
            <a:lvl4pPr marL="1828800" lvl="3" indent="-304800" algn="l">
              <a:lnSpc>
                <a:spcPct val="100000"/>
              </a:lnSpc>
              <a:spcBef>
                <a:spcPts val="500"/>
              </a:spcBef>
              <a:spcAft>
                <a:spcPts val="0"/>
              </a:spcAft>
              <a:buClr>
                <a:schemeClr val="dk1"/>
              </a:buClr>
              <a:buSzPts val="1200"/>
              <a:buChar char="−"/>
              <a:defRPr sz="1200">
                <a:latin typeface="Arial"/>
                <a:ea typeface="Arial"/>
                <a:cs typeface="Arial"/>
                <a:sym typeface="Arial"/>
              </a:defRPr>
            </a:lvl4pPr>
            <a:lvl5pPr marL="2286000" lvl="4" indent="-298450" algn="l">
              <a:lnSpc>
                <a:spcPct val="100000"/>
              </a:lnSpc>
              <a:spcBef>
                <a:spcPts val="500"/>
              </a:spcBef>
              <a:spcAft>
                <a:spcPts val="0"/>
              </a:spcAft>
              <a:buSzPts val="1100"/>
              <a:buChar char="−"/>
              <a:defRPr sz="11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lumn text + Graph - Light">
  <p:cSld name="1 Column text + Graph - Light">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2" name="Google Shape;202;p33"/>
          <p:cNvSpPr txBox="1">
            <a:spLocks noGrp="1"/>
          </p:cNvSpPr>
          <p:nvPr>
            <p:ph type="ftr" idx="11"/>
          </p:nvPr>
        </p:nvSpPr>
        <p:spPr>
          <a:xfrm>
            <a:off x="342900" y="4322266"/>
            <a:ext cx="8458206" cy="273844"/>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body" idx="1"/>
          </p:nvPr>
        </p:nvSpPr>
        <p:spPr>
          <a:xfrm>
            <a:off x="342900" y="698920"/>
            <a:ext cx="845820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4" name="Google Shape;204;p33"/>
          <p:cNvSpPr>
            <a:spLocks noGrp="1"/>
          </p:cNvSpPr>
          <p:nvPr>
            <p:ph type="chart" idx="2"/>
          </p:nvPr>
        </p:nvSpPr>
        <p:spPr>
          <a:xfrm>
            <a:off x="4668984" y="1257300"/>
            <a:ext cx="4132118" cy="2968229"/>
          </a:xfrm>
          <a:prstGeom prst="rect">
            <a:avLst/>
          </a:prstGeom>
          <a:noFill/>
          <a:ln>
            <a:noFill/>
          </a:ln>
        </p:spPr>
        <p:txBody>
          <a:bodyPr spcFirstLastPara="1" wrap="square" lIns="0" tIns="0" rIns="0" bIns="0" anchor="t" anchorCtr="0">
            <a:noAutofit/>
          </a:bodyPr>
          <a:lstStyle>
            <a:lvl1pPr marR="0" lvl="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3"/>
          </p:nvPr>
        </p:nvSpPr>
        <p:spPr>
          <a:xfrm>
            <a:off x="342900" y="1257302"/>
            <a:ext cx="4057650" cy="296951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500"/>
              <a:buNone/>
              <a:defRPr sz="1500">
                <a:latin typeface="Arial"/>
                <a:ea typeface="Arial"/>
                <a:cs typeface="Arial"/>
                <a:sym typeface="Arial"/>
              </a:defRPr>
            </a:lvl1pPr>
            <a:lvl2pPr marL="914400" lvl="1" indent="-323850" algn="l">
              <a:lnSpc>
                <a:spcPct val="100000"/>
              </a:lnSpc>
              <a:spcBef>
                <a:spcPts val="500"/>
              </a:spcBef>
              <a:spcAft>
                <a:spcPts val="0"/>
              </a:spcAft>
              <a:buSzPts val="1500"/>
              <a:buChar char="•"/>
              <a:defRPr sz="1500">
                <a:latin typeface="Arial"/>
                <a:ea typeface="Arial"/>
                <a:cs typeface="Arial"/>
                <a:sym typeface="Arial"/>
              </a:defRPr>
            </a:lvl2pPr>
            <a:lvl3pPr marL="1371600" lvl="2" indent="-304800" algn="l">
              <a:lnSpc>
                <a:spcPct val="100000"/>
              </a:lnSpc>
              <a:spcBef>
                <a:spcPts val="500"/>
              </a:spcBef>
              <a:spcAft>
                <a:spcPts val="0"/>
              </a:spcAft>
              <a:buSzPts val="1200"/>
              <a:buChar char="•"/>
              <a:defRPr sz="1200">
                <a:latin typeface="Arial"/>
                <a:ea typeface="Arial"/>
                <a:cs typeface="Arial"/>
                <a:sym typeface="Arial"/>
              </a:defRPr>
            </a:lvl3pPr>
            <a:lvl4pPr marL="1828800" lvl="3" indent="-304800" algn="l">
              <a:lnSpc>
                <a:spcPct val="100000"/>
              </a:lnSpc>
              <a:spcBef>
                <a:spcPts val="500"/>
              </a:spcBef>
              <a:spcAft>
                <a:spcPts val="0"/>
              </a:spcAft>
              <a:buClr>
                <a:schemeClr val="dk1"/>
              </a:buClr>
              <a:buSzPts val="1200"/>
              <a:buChar char="−"/>
              <a:defRPr sz="1200">
                <a:latin typeface="Arial"/>
                <a:ea typeface="Arial"/>
                <a:cs typeface="Arial"/>
                <a:sym typeface="Arial"/>
              </a:defRPr>
            </a:lvl4pPr>
            <a:lvl5pPr marL="2286000" lvl="4" indent="-298450" algn="l">
              <a:lnSpc>
                <a:spcPct val="100000"/>
              </a:lnSpc>
              <a:spcBef>
                <a:spcPts val="500"/>
              </a:spcBef>
              <a:spcAft>
                <a:spcPts val="0"/>
              </a:spcAft>
              <a:buSzPts val="1100"/>
              <a:buChar char="−"/>
              <a:defRPr sz="1100">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meline - 3 Items">
  <p:cSld name="Timeline - 3 Items">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208" name="Google Shape;208;p34"/>
          <p:cNvCxnSpPr/>
          <p:nvPr/>
        </p:nvCxnSpPr>
        <p:spPr>
          <a:xfrm>
            <a:off x="0" y="1410017"/>
            <a:ext cx="9144000" cy="0"/>
          </a:xfrm>
          <a:prstGeom prst="straightConnector1">
            <a:avLst/>
          </a:prstGeom>
          <a:noFill/>
          <a:ln w="12700" cap="flat" cmpd="sng">
            <a:solidFill>
              <a:srgbClr val="000000"/>
            </a:solidFill>
            <a:prstDash val="dash"/>
            <a:miter lim="800000"/>
            <a:headEnd type="none" w="sm" len="sm"/>
            <a:tailEnd type="none" w="sm" len="sm"/>
          </a:ln>
        </p:spPr>
      </p:cxnSp>
      <p:sp>
        <p:nvSpPr>
          <p:cNvPr id="209" name="Google Shape;209;p34"/>
          <p:cNvSpPr/>
          <p:nvPr/>
        </p:nvSpPr>
        <p:spPr>
          <a:xfrm rot="10800000" flipH="1">
            <a:off x="3267618" y="1274291"/>
            <a:ext cx="271450" cy="271451"/>
          </a:xfrm>
          <a:prstGeom prst="ellipse">
            <a:avLst/>
          </a:prstGeom>
          <a:solidFill>
            <a:schemeClr val="accent5">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0" name="Google Shape;210;p34"/>
          <p:cNvSpPr/>
          <p:nvPr/>
        </p:nvSpPr>
        <p:spPr>
          <a:xfrm rot="10800000" flipH="1">
            <a:off x="3333169" y="1339842"/>
            <a:ext cx="140350" cy="140350"/>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1" name="Google Shape;211;p34"/>
          <p:cNvSpPr/>
          <p:nvPr/>
        </p:nvSpPr>
        <p:spPr>
          <a:xfrm rot="10800000" flipH="1">
            <a:off x="342900" y="1274291"/>
            <a:ext cx="271451" cy="271451"/>
          </a:xfrm>
          <a:prstGeom prst="ellipse">
            <a:avLst/>
          </a:prstGeom>
          <a:solidFill>
            <a:schemeClr val="accent1">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34"/>
          <p:cNvSpPr/>
          <p:nvPr/>
        </p:nvSpPr>
        <p:spPr>
          <a:xfrm rot="10800000" flipH="1">
            <a:off x="408451" y="1339842"/>
            <a:ext cx="140350" cy="14035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3" name="Google Shape;213;p34"/>
          <p:cNvCxnSpPr/>
          <p:nvPr/>
        </p:nvCxnSpPr>
        <p:spPr>
          <a:xfrm>
            <a:off x="3678746" y="2621545"/>
            <a:ext cx="2197637" cy="0"/>
          </a:xfrm>
          <a:prstGeom prst="straightConnector1">
            <a:avLst/>
          </a:prstGeom>
          <a:noFill/>
          <a:ln w="9525" cap="flat" cmpd="sng">
            <a:solidFill>
              <a:schemeClr val="dk1"/>
            </a:solidFill>
            <a:prstDash val="solid"/>
            <a:miter lim="800000"/>
            <a:headEnd type="none" w="sm" len="sm"/>
            <a:tailEnd type="none" w="sm" len="sm"/>
          </a:ln>
        </p:spPr>
      </p:cxnSp>
      <p:cxnSp>
        <p:nvCxnSpPr>
          <p:cNvPr id="214" name="Google Shape;214;p34"/>
          <p:cNvCxnSpPr/>
          <p:nvPr/>
        </p:nvCxnSpPr>
        <p:spPr>
          <a:xfrm>
            <a:off x="754028" y="2621545"/>
            <a:ext cx="2197637" cy="0"/>
          </a:xfrm>
          <a:prstGeom prst="straightConnector1">
            <a:avLst/>
          </a:prstGeom>
          <a:noFill/>
          <a:ln w="9525" cap="flat" cmpd="sng">
            <a:solidFill>
              <a:schemeClr val="dk1"/>
            </a:solidFill>
            <a:prstDash val="solid"/>
            <a:miter lim="800000"/>
            <a:headEnd type="none" w="sm" len="sm"/>
            <a:tailEnd type="none" w="sm" len="sm"/>
          </a:ln>
        </p:spPr>
      </p:cxnSp>
      <p:cxnSp>
        <p:nvCxnSpPr>
          <p:cNvPr id="215" name="Google Shape;215;p34"/>
          <p:cNvCxnSpPr/>
          <p:nvPr/>
        </p:nvCxnSpPr>
        <p:spPr>
          <a:xfrm>
            <a:off x="6603463" y="2621545"/>
            <a:ext cx="2197637" cy="0"/>
          </a:xfrm>
          <a:prstGeom prst="straightConnector1">
            <a:avLst/>
          </a:prstGeom>
          <a:noFill/>
          <a:ln w="9525" cap="flat" cmpd="sng">
            <a:solidFill>
              <a:schemeClr val="dk1"/>
            </a:solidFill>
            <a:prstDash val="solid"/>
            <a:miter lim="800000"/>
            <a:headEnd type="none" w="sm" len="sm"/>
            <a:tailEnd type="none" w="sm" len="sm"/>
          </a:ln>
        </p:spPr>
      </p:cxnSp>
      <p:cxnSp>
        <p:nvCxnSpPr>
          <p:cNvPr id="216" name="Google Shape;216;p34"/>
          <p:cNvCxnSpPr/>
          <p:nvPr/>
        </p:nvCxnSpPr>
        <p:spPr>
          <a:xfrm>
            <a:off x="3401858" y="1537182"/>
            <a:ext cx="0" cy="3063393"/>
          </a:xfrm>
          <a:prstGeom prst="straightConnector1">
            <a:avLst/>
          </a:prstGeom>
          <a:noFill/>
          <a:ln w="9525" cap="flat" cmpd="sng">
            <a:solidFill>
              <a:schemeClr val="accent5"/>
            </a:solidFill>
            <a:prstDash val="solid"/>
            <a:miter lim="800000"/>
            <a:headEnd type="none" w="sm" len="sm"/>
            <a:tailEnd type="oval" w="med" len="med"/>
          </a:ln>
        </p:spPr>
      </p:cxnSp>
      <p:cxnSp>
        <p:nvCxnSpPr>
          <p:cNvPr id="217" name="Google Shape;217;p34"/>
          <p:cNvCxnSpPr/>
          <p:nvPr/>
        </p:nvCxnSpPr>
        <p:spPr>
          <a:xfrm>
            <a:off x="477140" y="1537182"/>
            <a:ext cx="0" cy="3063393"/>
          </a:xfrm>
          <a:prstGeom prst="straightConnector1">
            <a:avLst/>
          </a:prstGeom>
          <a:noFill/>
          <a:ln w="9525" cap="flat" cmpd="sng">
            <a:solidFill>
              <a:schemeClr val="accent1"/>
            </a:solidFill>
            <a:prstDash val="solid"/>
            <a:miter lim="800000"/>
            <a:headEnd type="none" w="sm" len="sm"/>
            <a:tailEnd type="oval" w="med" len="med"/>
          </a:ln>
        </p:spPr>
      </p:cxnSp>
      <p:cxnSp>
        <p:nvCxnSpPr>
          <p:cNvPr id="218" name="Google Shape;218;p34"/>
          <p:cNvCxnSpPr/>
          <p:nvPr/>
        </p:nvCxnSpPr>
        <p:spPr>
          <a:xfrm>
            <a:off x="6326576" y="1537182"/>
            <a:ext cx="0" cy="3063393"/>
          </a:xfrm>
          <a:prstGeom prst="straightConnector1">
            <a:avLst/>
          </a:prstGeom>
          <a:noFill/>
          <a:ln w="9525" cap="flat" cmpd="sng">
            <a:solidFill>
              <a:schemeClr val="accent2"/>
            </a:solidFill>
            <a:prstDash val="solid"/>
            <a:miter lim="800000"/>
            <a:headEnd type="none" w="sm" len="sm"/>
            <a:tailEnd type="oval" w="med" len="med"/>
          </a:ln>
        </p:spPr>
      </p:cxnSp>
      <p:sp>
        <p:nvSpPr>
          <p:cNvPr id="219" name="Google Shape;219;p34"/>
          <p:cNvSpPr/>
          <p:nvPr/>
        </p:nvSpPr>
        <p:spPr>
          <a:xfrm rot="10800000" flipH="1">
            <a:off x="6192336" y="1274291"/>
            <a:ext cx="271450" cy="271451"/>
          </a:xfrm>
          <a:prstGeom prst="ellipse">
            <a:avLst/>
          </a:prstGeom>
          <a:solidFill>
            <a:schemeClr val="accent2">
              <a:alpha val="29803"/>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0" name="Google Shape;220;p34"/>
          <p:cNvSpPr/>
          <p:nvPr/>
        </p:nvSpPr>
        <p:spPr>
          <a:xfrm rot="10800000" flipH="1">
            <a:off x="6257887" y="1339842"/>
            <a:ext cx="140350" cy="14035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1" name="Google Shape;221;p34"/>
          <p:cNvSpPr txBox="1">
            <a:spLocks noGrp="1"/>
          </p:cNvSpPr>
          <p:nvPr>
            <p:ph type="body" idx="1"/>
          </p:nvPr>
        </p:nvSpPr>
        <p:spPr>
          <a:xfrm>
            <a:off x="342900" y="698920"/>
            <a:ext cx="845820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2" name="Google Shape;222;p34"/>
          <p:cNvSpPr txBox="1"/>
          <p:nvPr/>
        </p:nvSpPr>
        <p:spPr>
          <a:xfrm>
            <a:off x="8474297" y="4600575"/>
            <a:ext cx="326807"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223" name="Google Shape;223;p34"/>
          <p:cNvSpPr txBox="1"/>
          <p:nvPr/>
        </p:nvSpPr>
        <p:spPr>
          <a:xfrm>
            <a:off x="6429375" y="4600575"/>
            <a:ext cx="2044921"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700" b="0" i="0" u="none" strike="noStrike" cap="none">
                <a:solidFill>
                  <a:schemeClr val="dk1"/>
                </a:solidFill>
                <a:latin typeface="Arial"/>
                <a:ea typeface="Arial"/>
                <a:cs typeface="Arial"/>
                <a:sym typeface="Arial"/>
              </a:rPr>
              <a:t>© 2024 Project Management Institute   |   PMI.ORG</a:t>
            </a:r>
            <a:endParaRPr sz="1100"/>
          </a:p>
        </p:txBody>
      </p:sp>
      <p:sp>
        <p:nvSpPr>
          <p:cNvPr id="224" name="Google Shape;224;p34"/>
          <p:cNvSpPr txBox="1">
            <a:spLocks noGrp="1"/>
          </p:cNvSpPr>
          <p:nvPr>
            <p:ph type="body" idx="2"/>
          </p:nvPr>
        </p:nvSpPr>
        <p:spPr>
          <a:xfrm>
            <a:off x="754028" y="1731336"/>
            <a:ext cx="2194560" cy="67518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Clr>
                <a:schemeClr val="dk1"/>
              </a:buClr>
              <a:buSzPts val="1200"/>
              <a:buNone/>
              <a:defRPr sz="1200" cap="none">
                <a:latin typeface="Arial"/>
                <a:ea typeface="Arial"/>
                <a:cs typeface="Arial"/>
                <a:sym typeface="Arial"/>
              </a:defRPr>
            </a:lvl1pPr>
            <a:lvl2pPr marL="914400" lvl="1" indent="-228600" algn="l">
              <a:lnSpc>
                <a:spcPct val="100000"/>
              </a:lnSpc>
              <a:spcBef>
                <a:spcPts val="200"/>
              </a:spcBef>
              <a:spcAft>
                <a:spcPts val="0"/>
              </a:spcAft>
              <a:buSzPts val="1500"/>
              <a:buNone/>
              <a:defRPr sz="1500" b="1">
                <a:latin typeface="Arial"/>
                <a:ea typeface="Arial"/>
                <a:cs typeface="Arial"/>
                <a:sym typeface="Arial"/>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5" name="Google Shape;225;p34"/>
          <p:cNvSpPr txBox="1">
            <a:spLocks noGrp="1"/>
          </p:cNvSpPr>
          <p:nvPr>
            <p:ph type="body" idx="3"/>
          </p:nvPr>
        </p:nvSpPr>
        <p:spPr>
          <a:xfrm>
            <a:off x="754028" y="2833069"/>
            <a:ext cx="2194560" cy="1296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200"/>
              <a:buNone/>
              <a:defRPr sz="12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6" name="Google Shape;226;p34"/>
          <p:cNvSpPr txBox="1">
            <a:spLocks noGrp="1"/>
          </p:cNvSpPr>
          <p:nvPr>
            <p:ph type="body" idx="4"/>
          </p:nvPr>
        </p:nvSpPr>
        <p:spPr>
          <a:xfrm>
            <a:off x="3678746" y="1731336"/>
            <a:ext cx="2194560" cy="67518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Clr>
                <a:schemeClr val="dk1"/>
              </a:buClr>
              <a:buSzPts val="1200"/>
              <a:buNone/>
              <a:defRPr sz="1200" cap="none">
                <a:latin typeface="Arial"/>
                <a:ea typeface="Arial"/>
                <a:cs typeface="Arial"/>
                <a:sym typeface="Arial"/>
              </a:defRPr>
            </a:lvl1pPr>
            <a:lvl2pPr marL="914400" lvl="1" indent="-228600" algn="l">
              <a:lnSpc>
                <a:spcPct val="100000"/>
              </a:lnSpc>
              <a:spcBef>
                <a:spcPts val="200"/>
              </a:spcBef>
              <a:spcAft>
                <a:spcPts val="0"/>
              </a:spcAft>
              <a:buSzPts val="1500"/>
              <a:buNone/>
              <a:defRPr sz="1500" b="1">
                <a:latin typeface="Arial"/>
                <a:ea typeface="Arial"/>
                <a:cs typeface="Arial"/>
                <a:sym typeface="Arial"/>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p34"/>
          <p:cNvSpPr txBox="1">
            <a:spLocks noGrp="1"/>
          </p:cNvSpPr>
          <p:nvPr>
            <p:ph type="body" idx="5"/>
          </p:nvPr>
        </p:nvSpPr>
        <p:spPr>
          <a:xfrm>
            <a:off x="3678746" y="2833069"/>
            <a:ext cx="2194560" cy="1296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200"/>
              <a:buNone/>
              <a:defRPr sz="12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8" name="Google Shape;228;p34"/>
          <p:cNvSpPr txBox="1">
            <a:spLocks noGrp="1"/>
          </p:cNvSpPr>
          <p:nvPr>
            <p:ph type="body" idx="6"/>
          </p:nvPr>
        </p:nvSpPr>
        <p:spPr>
          <a:xfrm>
            <a:off x="6606540" y="1731336"/>
            <a:ext cx="2194560" cy="67518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Clr>
                <a:schemeClr val="dk1"/>
              </a:buClr>
              <a:buSzPts val="1200"/>
              <a:buNone/>
              <a:defRPr sz="1200" cap="none">
                <a:latin typeface="Arial"/>
                <a:ea typeface="Arial"/>
                <a:cs typeface="Arial"/>
                <a:sym typeface="Arial"/>
              </a:defRPr>
            </a:lvl1pPr>
            <a:lvl2pPr marL="914400" lvl="1" indent="-228600" algn="l">
              <a:lnSpc>
                <a:spcPct val="100000"/>
              </a:lnSpc>
              <a:spcBef>
                <a:spcPts val="200"/>
              </a:spcBef>
              <a:spcAft>
                <a:spcPts val="0"/>
              </a:spcAft>
              <a:buSzPts val="1500"/>
              <a:buNone/>
              <a:defRPr sz="1500" b="1">
                <a:latin typeface="Arial"/>
                <a:ea typeface="Arial"/>
                <a:cs typeface="Arial"/>
                <a:sym typeface="Arial"/>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9" name="Google Shape;229;p34"/>
          <p:cNvSpPr txBox="1">
            <a:spLocks noGrp="1"/>
          </p:cNvSpPr>
          <p:nvPr>
            <p:ph type="body" idx="7"/>
          </p:nvPr>
        </p:nvSpPr>
        <p:spPr>
          <a:xfrm>
            <a:off x="6606540" y="2833069"/>
            <a:ext cx="2194560" cy="12961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1200"/>
              <a:buNone/>
              <a:defRPr sz="12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rocess - 6 Items">
  <p:cSld name="Process - 6 Items">
    <p:spTree>
      <p:nvGrpSpPr>
        <p:cNvPr id="1" name="Shape 304"/>
        <p:cNvGrpSpPr/>
        <p:nvPr/>
      </p:nvGrpSpPr>
      <p:grpSpPr>
        <a:xfrm>
          <a:off x="0" y="0"/>
          <a:ext cx="0" cy="0"/>
          <a:chOff x="0" y="0"/>
          <a:chExt cx="0" cy="0"/>
        </a:xfrm>
      </p:grpSpPr>
      <p:sp>
        <p:nvSpPr>
          <p:cNvPr id="305" name="Google Shape;305;p37"/>
          <p:cNvSpPr/>
          <p:nvPr/>
        </p:nvSpPr>
        <p:spPr>
          <a:xfrm>
            <a:off x="5386337" y="1137665"/>
            <a:ext cx="3414763" cy="415012"/>
          </a:xfrm>
          <a:prstGeom prst="homePlate">
            <a:avLst>
              <a:gd name="adj" fmla="val 50000"/>
            </a:avLst>
          </a:prstGeom>
          <a:solidFill>
            <a:srgbClr val="CB65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37"/>
          <p:cNvSpPr/>
          <p:nvPr/>
        </p:nvSpPr>
        <p:spPr>
          <a:xfrm>
            <a:off x="2646330" y="1137665"/>
            <a:ext cx="3194576" cy="415012"/>
          </a:xfrm>
          <a:prstGeom prst="homePlate">
            <a:avLst>
              <a:gd name="adj" fmla="val 50000"/>
            </a:avLst>
          </a:prstGeom>
          <a:solidFill>
            <a:srgbClr val="5B11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7" name="Google Shape;307;p37"/>
          <p:cNvSpPr/>
          <p:nvPr/>
        </p:nvSpPr>
        <p:spPr>
          <a:xfrm>
            <a:off x="0" y="1137665"/>
            <a:ext cx="2971835" cy="415012"/>
          </a:xfrm>
          <a:prstGeom prst="homePlate">
            <a:avLst>
              <a:gd name="adj" fmla="val 50000"/>
            </a:avLst>
          </a:prstGeom>
          <a:solidFill>
            <a:srgbClr val="1E0C3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8" name="Google Shape;308;p37"/>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9" name="Google Shape;309;p37"/>
          <p:cNvSpPr txBox="1">
            <a:spLocks noGrp="1"/>
          </p:cNvSpPr>
          <p:nvPr>
            <p:ph type="body" idx="1"/>
          </p:nvPr>
        </p:nvSpPr>
        <p:spPr>
          <a:xfrm>
            <a:off x="342900" y="698920"/>
            <a:ext cx="845820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accent1"/>
              </a:buClr>
              <a:buSzPts val="1500"/>
              <a:buNone/>
              <a:defRPr sz="1500">
                <a:solidFill>
                  <a:schemeClr val="accen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 name="Google Shape;310;p37"/>
          <p:cNvSpPr txBox="1"/>
          <p:nvPr/>
        </p:nvSpPr>
        <p:spPr>
          <a:xfrm>
            <a:off x="8474297" y="4600575"/>
            <a:ext cx="326807"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311" name="Google Shape;311;p37"/>
          <p:cNvSpPr txBox="1"/>
          <p:nvPr/>
        </p:nvSpPr>
        <p:spPr>
          <a:xfrm>
            <a:off x="6429375" y="4600575"/>
            <a:ext cx="2044921"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700" b="0" i="0" u="none" strike="noStrike" cap="none">
                <a:solidFill>
                  <a:schemeClr val="dk1"/>
                </a:solidFill>
                <a:latin typeface="Arial"/>
                <a:ea typeface="Arial"/>
                <a:cs typeface="Arial"/>
                <a:sym typeface="Arial"/>
              </a:rPr>
              <a:t>© 2024 Project Management Institute   |   PMI.ORG</a:t>
            </a:r>
            <a:endParaRPr sz="1100"/>
          </a:p>
        </p:txBody>
      </p:sp>
      <p:cxnSp>
        <p:nvCxnSpPr>
          <p:cNvPr id="312" name="Google Shape;312;p37"/>
          <p:cNvCxnSpPr/>
          <p:nvPr/>
        </p:nvCxnSpPr>
        <p:spPr>
          <a:xfrm>
            <a:off x="481717" y="1522573"/>
            <a:ext cx="0" cy="1249203"/>
          </a:xfrm>
          <a:prstGeom prst="straightConnector1">
            <a:avLst/>
          </a:prstGeom>
          <a:noFill/>
          <a:ln w="9525" cap="flat" cmpd="sng">
            <a:solidFill>
              <a:schemeClr val="accent1"/>
            </a:solidFill>
            <a:prstDash val="solid"/>
            <a:miter lim="800000"/>
            <a:headEnd type="none" w="sm" len="sm"/>
            <a:tailEnd type="oval" w="med" len="med"/>
          </a:ln>
        </p:spPr>
      </p:cxnSp>
      <p:cxnSp>
        <p:nvCxnSpPr>
          <p:cNvPr id="313" name="Google Shape;313;p37"/>
          <p:cNvCxnSpPr/>
          <p:nvPr/>
        </p:nvCxnSpPr>
        <p:spPr>
          <a:xfrm>
            <a:off x="3391140" y="1522573"/>
            <a:ext cx="0" cy="1249203"/>
          </a:xfrm>
          <a:prstGeom prst="straightConnector1">
            <a:avLst/>
          </a:prstGeom>
          <a:noFill/>
          <a:ln w="9525" cap="flat" cmpd="sng">
            <a:solidFill>
              <a:srgbClr val="5B11AD"/>
            </a:solidFill>
            <a:prstDash val="solid"/>
            <a:miter lim="800000"/>
            <a:headEnd type="none" w="sm" len="sm"/>
            <a:tailEnd type="oval" w="med" len="med"/>
          </a:ln>
        </p:spPr>
      </p:cxnSp>
      <p:cxnSp>
        <p:nvCxnSpPr>
          <p:cNvPr id="314" name="Google Shape;314;p37"/>
          <p:cNvCxnSpPr/>
          <p:nvPr/>
        </p:nvCxnSpPr>
        <p:spPr>
          <a:xfrm>
            <a:off x="6190834" y="1522573"/>
            <a:ext cx="0" cy="1249203"/>
          </a:xfrm>
          <a:prstGeom prst="straightConnector1">
            <a:avLst/>
          </a:prstGeom>
          <a:noFill/>
          <a:ln w="9525" cap="flat" cmpd="sng">
            <a:solidFill>
              <a:srgbClr val="CB65FF"/>
            </a:solidFill>
            <a:prstDash val="solid"/>
            <a:miter lim="800000"/>
            <a:headEnd type="none" w="sm" len="sm"/>
            <a:tailEnd type="oval" w="med" len="med"/>
          </a:ln>
        </p:spPr>
      </p:cxnSp>
      <p:cxnSp>
        <p:nvCxnSpPr>
          <p:cNvPr id="315" name="Google Shape;315;p37"/>
          <p:cNvCxnSpPr/>
          <p:nvPr/>
        </p:nvCxnSpPr>
        <p:spPr>
          <a:xfrm>
            <a:off x="774143" y="2105726"/>
            <a:ext cx="2180844" cy="0"/>
          </a:xfrm>
          <a:prstGeom prst="straightConnector1">
            <a:avLst/>
          </a:prstGeom>
          <a:noFill/>
          <a:ln w="9525" cap="flat" cmpd="sng">
            <a:solidFill>
              <a:schemeClr val="dk1"/>
            </a:solidFill>
            <a:prstDash val="solid"/>
            <a:miter lim="800000"/>
            <a:headEnd type="none" w="sm" len="sm"/>
            <a:tailEnd type="none" w="sm" len="sm"/>
          </a:ln>
        </p:spPr>
      </p:cxnSp>
      <p:cxnSp>
        <p:nvCxnSpPr>
          <p:cNvPr id="316" name="Google Shape;316;p37"/>
          <p:cNvCxnSpPr/>
          <p:nvPr/>
        </p:nvCxnSpPr>
        <p:spPr>
          <a:xfrm>
            <a:off x="3628702" y="2105726"/>
            <a:ext cx="2180844" cy="0"/>
          </a:xfrm>
          <a:prstGeom prst="straightConnector1">
            <a:avLst/>
          </a:prstGeom>
          <a:noFill/>
          <a:ln w="9525" cap="flat" cmpd="sng">
            <a:solidFill>
              <a:schemeClr val="dk1"/>
            </a:solidFill>
            <a:prstDash val="solid"/>
            <a:miter lim="800000"/>
            <a:headEnd type="none" w="sm" len="sm"/>
            <a:tailEnd type="none" w="sm" len="sm"/>
          </a:ln>
        </p:spPr>
      </p:cxnSp>
      <p:cxnSp>
        <p:nvCxnSpPr>
          <p:cNvPr id="317" name="Google Shape;317;p37"/>
          <p:cNvCxnSpPr/>
          <p:nvPr/>
        </p:nvCxnSpPr>
        <p:spPr>
          <a:xfrm>
            <a:off x="6483260" y="2105726"/>
            <a:ext cx="2180844" cy="0"/>
          </a:xfrm>
          <a:prstGeom prst="straightConnector1">
            <a:avLst/>
          </a:prstGeom>
          <a:noFill/>
          <a:ln w="9525" cap="flat" cmpd="sng">
            <a:solidFill>
              <a:schemeClr val="dk1"/>
            </a:solidFill>
            <a:prstDash val="solid"/>
            <a:miter lim="800000"/>
            <a:headEnd type="none" w="sm" len="sm"/>
            <a:tailEnd type="none" w="sm" len="sm"/>
          </a:ln>
        </p:spPr>
      </p:cxnSp>
      <p:sp>
        <p:nvSpPr>
          <p:cNvPr id="318" name="Google Shape;318;p37"/>
          <p:cNvSpPr txBox="1">
            <a:spLocks noGrp="1"/>
          </p:cNvSpPr>
          <p:nvPr>
            <p:ph type="body" idx="2"/>
          </p:nvPr>
        </p:nvSpPr>
        <p:spPr>
          <a:xfrm>
            <a:off x="774143" y="1239116"/>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9" name="Google Shape;319;p37"/>
          <p:cNvSpPr>
            <a:spLocks noGrp="1"/>
          </p:cNvSpPr>
          <p:nvPr>
            <p:ph type="body" idx="3"/>
          </p:nvPr>
        </p:nvSpPr>
        <p:spPr>
          <a:xfrm>
            <a:off x="347737" y="1209009"/>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rgbClr val="3C0C78"/>
              </a:buClr>
              <a:buSzPts val="1200"/>
              <a:buNone/>
              <a:defRPr sz="1200" b="1">
                <a:solidFill>
                  <a:srgbClr val="3C0C78"/>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0" name="Google Shape;320;p37"/>
          <p:cNvSpPr txBox="1">
            <a:spLocks noGrp="1"/>
          </p:cNvSpPr>
          <p:nvPr>
            <p:ph type="body" idx="4"/>
          </p:nvPr>
        </p:nvSpPr>
        <p:spPr>
          <a:xfrm>
            <a:off x="774143" y="2217777"/>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1" name="Google Shape;321;p37"/>
          <p:cNvSpPr txBox="1">
            <a:spLocks noGrp="1"/>
          </p:cNvSpPr>
          <p:nvPr>
            <p:ph type="body" idx="5"/>
          </p:nvPr>
        </p:nvSpPr>
        <p:spPr>
          <a:xfrm>
            <a:off x="774143" y="1680326"/>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2" name="Google Shape;322;p37"/>
          <p:cNvSpPr txBox="1">
            <a:spLocks noGrp="1"/>
          </p:cNvSpPr>
          <p:nvPr>
            <p:ph type="body" idx="6"/>
          </p:nvPr>
        </p:nvSpPr>
        <p:spPr>
          <a:xfrm>
            <a:off x="3628702" y="2217777"/>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3" name="Google Shape;323;p37"/>
          <p:cNvSpPr txBox="1">
            <a:spLocks noGrp="1"/>
          </p:cNvSpPr>
          <p:nvPr>
            <p:ph type="body" idx="7"/>
          </p:nvPr>
        </p:nvSpPr>
        <p:spPr>
          <a:xfrm>
            <a:off x="3628702" y="1680326"/>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4" name="Google Shape;324;p37"/>
          <p:cNvSpPr txBox="1">
            <a:spLocks noGrp="1"/>
          </p:cNvSpPr>
          <p:nvPr>
            <p:ph type="body" idx="8"/>
          </p:nvPr>
        </p:nvSpPr>
        <p:spPr>
          <a:xfrm>
            <a:off x="6483260" y="2217777"/>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5" name="Google Shape;325;p37"/>
          <p:cNvSpPr txBox="1">
            <a:spLocks noGrp="1"/>
          </p:cNvSpPr>
          <p:nvPr>
            <p:ph type="body" idx="9"/>
          </p:nvPr>
        </p:nvSpPr>
        <p:spPr>
          <a:xfrm>
            <a:off x="6483260" y="1680326"/>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6" name="Google Shape;326;p37"/>
          <p:cNvSpPr>
            <a:spLocks noGrp="1"/>
          </p:cNvSpPr>
          <p:nvPr>
            <p:ph type="body" idx="13"/>
          </p:nvPr>
        </p:nvSpPr>
        <p:spPr>
          <a:xfrm>
            <a:off x="3257159" y="1209009"/>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rgbClr val="5B11AD"/>
              </a:buClr>
              <a:buSzPts val="1200"/>
              <a:buNone/>
              <a:defRPr sz="1200" b="1">
                <a:solidFill>
                  <a:srgbClr val="5B11AD"/>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7" name="Google Shape;327;p37"/>
          <p:cNvSpPr>
            <a:spLocks noGrp="1"/>
          </p:cNvSpPr>
          <p:nvPr>
            <p:ph type="body" idx="14"/>
          </p:nvPr>
        </p:nvSpPr>
        <p:spPr>
          <a:xfrm>
            <a:off x="6056853" y="1209009"/>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rgbClr val="CB65FF"/>
              </a:buClr>
              <a:buSzPts val="1200"/>
              <a:buNone/>
              <a:defRPr sz="1200" b="1">
                <a:solidFill>
                  <a:srgbClr val="CB65FF"/>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8" name="Google Shape;328;p37"/>
          <p:cNvSpPr txBox="1">
            <a:spLocks noGrp="1"/>
          </p:cNvSpPr>
          <p:nvPr>
            <p:ph type="body" idx="15"/>
          </p:nvPr>
        </p:nvSpPr>
        <p:spPr>
          <a:xfrm>
            <a:off x="3628702" y="1239116"/>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9" name="Google Shape;329;p37"/>
          <p:cNvSpPr txBox="1">
            <a:spLocks noGrp="1"/>
          </p:cNvSpPr>
          <p:nvPr>
            <p:ph type="body" idx="16"/>
          </p:nvPr>
        </p:nvSpPr>
        <p:spPr>
          <a:xfrm>
            <a:off x="6483260" y="1239116"/>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330" name="Google Shape;330;p37"/>
          <p:cNvCxnSpPr/>
          <p:nvPr/>
        </p:nvCxnSpPr>
        <p:spPr>
          <a:xfrm>
            <a:off x="481717" y="3373760"/>
            <a:ext cx="0" cy="1229523"/>
          </a:xfrm>
          <a:prstGeom prst="straightConnector1">
            <a:avLst/>
          </a:prstGeom>
          <a:noFill/>
          <a:ln w="9525" cap="flat" cmpd="sng">
            <a:solidFill>
              <a:srgbClr val="00C1E3"/>
            </a:solidFill>
            <a:prstDash val="solid"/>
            <a:miter lim="800000"/>
            <a:headEnd type="none" w="sm" len="sm"/>
            <a:tailEnd type="oval" w="med" len="med"/>
          </a:ln>
        </p:spPr>
      </p:cxnSp>
      <p:cxnSp>
        <p:nvCxnSpPr>
          <p:cNvPr id="331" name="Google Shape;331;p37"/>
          <p:cNvCxnSpPr/>
          <p:nvPr/>
        </p:nvCxnSpPr>
        <p:spPr>
          <a:xfrm>
            <a:off x="3391140" y="3373760"/>
            <a:ext cx="0" cy="1229523"/>
          </a:xfrm>
          <a:prstGeom prst="straightConnector1">
            <a:avLst/>
          </a:prstGeom>
          <a:noFill/>
          <a:ln w="9525" cap="flat" cmpd="sng">
            <a:solidFill>
              <a:schemeClr val="accent2"/>
            </a:solidFill>
            <a:prstDash val="solid"/>
            <a:miter lim="800000"/>
            <a:headEnd type="none" w="sm" len="sm"/>
            <a:tailEnd type="oval" w="med" len="med"/>
          </a:ln>
        </p:spPr>
      </p:cxnSp>
      <p:cxnSp>
        <p:nvCxnSpPr>
          <p:cNvPr id="332" name="Google Shape;332;p37"/>
          <p:cNvCxnSpPr/>
          <p:nvPr/>
        </p:nvCxnSpPr>
        <p:spPr>
          <a:xfrm>
            <a:off x="6190834" y="3373760"/>
            <a:ext cx="0" cy="1229523"/>
          </a:xfrm>
          <a:prstGeom prst="straightConnector1">
            <a:avLst/>
          </a:prstGeom>
          <a:noFill/>
          <a:ln w="9525" cap="flat" cmpd="sng">
            <a:solidFill>
              <a:srgbClr val="002C3F"/>
            </a:solidFill>
            <a:prstDash val="solid"/>
            <a:miter lim="800000"/>
            <a:headEnd type="none" w="sm" len="sm"/>
            <a:tailEnd type="oval" w="med" len="med"/>
          </a:ln>
        </p:spPr>
      </p:cxnSp>
      <p:sp>
        <p:nvSpPr>
          <p:cNvPr id="333" name="Google Shape;333;p37"/>
          <p:cNvSpPr/>
          <p:nvPr/>
        </p:nvSpPr>
        <p:spPr>
          <a:xfrm>
            <a:off x="5386337" y="2964809"/>
            <a:ext cx="3414763" cy="419376"/>
          </a:xfrm>
          <a:prstGeom prst="homePlate">
            <a:avLst>
              <a:gd name="adj" fmla="val 50000"/>
            </a:avLst>
          </a:prstGeom>
          <a:solidFill>
            <a:srgbClr val="002C3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34" name="Google Shape;334;p37"/>
          <p:cNvSpPr/>
          <p:nvPr/>
        </p:nvSpPr>
        <p:spPr>
          <a:xfrm>
            <a:off x="2683995" y="2964809"/>
            <a:ext cx="3194576" cy="419376"/>
          </a:xfrm>
          <a:prstGeom prst="homePlate">
            <a:avLst>
              <a:gd name="adj" fmla="val 50000"/>
            </a:avLst>
          </a:prstGeom>
          <a:solidFill>
            <a:srgbClr val="007AA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335" name="Google Shape;335;p37"/>
          <p:cNvSpPr/>
          <p:nvPr/>
        </p:nvSpPr>
        <p:spPr>
          <a:xfrm>
            <a:off x="0" y="2964809"/>
            <a:ext cx="2971835" cy="419376"/>
          </a:xfrm>
          <a:prstGeom prst="homePlate">
            <a:avLst>
              <a:gd name="adj" fmla="val 50000"/>
            </a:avLst>
          </a:prstGeom>
          <a:solidFill>
            <a:srgbClr val="00C1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cxnSp>
        <p:nvCxnSpPr>
          <p:cNvPr id="336" name="Google Shape;336;p37"/>
          <p:cNvCxnSpPr/>
          <p:nvPr/>
        </p:nvCxnSpPr>
        <p:spPr>
          <a:xfrm>
            <a:off x="774143" y="3937233"/>
            <a:ext cx="2180844" cy="0"/>
          </a:xfrm>
          <a:prstGeom prst="straightConnector1">
            <a:avLst/>
          </a:prstGeom>
          <a:noFill/>
          <a:ln w="9525" cap="flat" cmpd="sng">
            <a:solidFill>
              <a:schemeClr val="dk1"/>
            </a:solidFill>
            <a:prstDash val="solid"/>
            <a:miter lim="800000"/>
            <a:headEnd type="none" w="sm" len="sm"/>
            <a:tailEnd type="none" w="sm" len="sm"/>
          </a:ln>
        </p:spPr>
      </p:cxnSp>
      <p:cxnSp>
        <p:nvCxnSpPr>
          <p:cNvPr id="337" name="Google Shape;337;p37"/>
          <p:cNvCxnSpPr/>
          <p:nvPr/>
        </p:nvCxnSpPr>
        <p:spPr>
          <a:xfrm>
            <a:off x="3628702" y="3937233"/>
            <a:ext cx="2180844" cy="0"/>
          </a:xfrm>
          <a:prstGeom prst="straightConnector1">
            <a:avLst/>
          </a:prstGeom>
          <a:noFill/>
          <a:ln w="9525" cap="flat" cmpd="sng">
            <a:solidFill>
              <a:schemeClr val="dk1"/>
            </a:solidFill>
            <a:prstDash val="solid"/>
            <a:miter lim="800000"/>
            <a:headEnd type="none" w="sm" len="sm"/>
            <a:tailEnd type="none" w="sm" len="sm"/>
          </a:ln>
        </p:spPr>
      </p:cxnSp>
      <p:cxnSp>
        <p:nvCxnSpPr>
          <p:cNvPr id="338" name="Google Shape;338;p37"/>
          <p:cNvCxnSpPr/>
          <p:nvPr/>
        </p:nvCxnSpPr>
        <p:spPr>
          <a:xfrm>
            <a:off x="6483260" y="3937233"/>
            <a:ext cx="2180844" cy="0"/>
          </a:xfrm>
          <a:prstGeom prst="straightConnector1">
            <a:avLst/>
          </a:prstGeom>
          <a:noFill/>
          <a:ln w="9525" cap="flat" cmpd="sng">
            <a:solidFill>
              <a:schemeClr val="dk1"/>
            </a:solidFill>
            <a:prstDash val="solid"/>
            <a:miter lim="800000"/>
            <a:headEnd type="none" w="sm" len="sm"/>
            <a:tailEnd type="none" w="sm" len="sm"/>
          </a:ln>
        </p:spPr>
      </p:cxnSp>
      <p:sp>
        <p:nvSpPr>
          <p:cNvPr id="339" name="Google Shape;339;p37"/>
          <p:cNvSpPr txBox="1">
            <a:spLocks noGrp="1"/>
          </p:cNvSpPr>
          <p:nvPr>
            <p:ph type="body" idx="17"/>
          </p:nvPr>
        </p:nvSpPr>
        <p:spPr>
          <a:xfrm>
            <a:off x="774143" y="3070623"/>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0" name="Google Shape;340;p37"/>
          <p:cNvSpPr>
            <a:spLocks noGrp="1"/>
          </p:cNvSpPr>
          <p:nvPr>
            <p:ph type="body" idx="18"/>
          </p:nvPr>
        </p:nvSpPr>
        <p:spPr>
          <a:xfrm>
            <a:off x="347737" y="3040517"/>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rgbClr val="00C1E3"/>
              </a:buClr>
              <a:buSzPts val="1200"/>
              <a:buNone/>
              <a:defRPr sz="1200" b="1">
                <a:solidFill>
                  <a:srgbClr val="00C1E3"/>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37"/>
          <p:cNvSpPr txBox="1">
            <a:spLocks noGrp="1"/>
          </p:cNvSpPr>
          <p:nvPr>
            <p:ph type="body" idx="19"/>
          </p:nvPr>
        </p:nvSpPr>
        <p:spPr>
          <a:xfrm>
            <a:off x="774143" y="4049285"/>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2" name="Google Shape;342;p37"/>
          <p:cNvSpPr txBox="1">
            <a:spLocks noGrp="1"/>
          </p:cNvSpPr>
          <p:nvPr>
            <p:ph type="body" idx="20"/>
          </p:nvPr>
        </p:nvSpPr>
        <p:spPr>
          <a:xfrm>
            <a:off x="774143" y="3511834"/>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3" name="Google Shape;343;p37"/>
          <p:cNvSpPr txBox="1">
            <a:spLocks noGrp="1"/>
          </p:cNvSpPr>
          <p:nvPr>
            <p:ph type="body" idx="21"/>
          </p:nvPr>
        </p:nvSpPr>
        <p:spPr>
          <a:xfrm>
            <a:off x="3628702" y="4049285"/>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37"/>
          <p:cNvSpPr txBox="1">
            <a:spLocks noGrp="1"/>
          </p:cNvSpPr>
          <p:nvPr>
            <p:ph type="body" idx="22"/>
          </p:nvPr>
        </p:nvSpPr>
        <p:spPr>
          <a:xfrm>
            <a:off x="3628702" y="3511834"/>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5" name="Google Shape;345;p37"/>
          <p:cNvSpPr txBox="1">
            <a:spLocks noGrp="1"/>
          </p:cNvSpPr>
          <p:nvPr>
            <p:ph type="body" idx="23"/>
          </p:nvPr>
        </p:nvSpPr>
        <p:spPr>
          <a:xfrm>
            <a:off x="6483260" y="4049285"/>
            <a:ext cx="2180844" cy="5554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dk1"/>
              </a:buClr>
              <a:buSzPts val="900"/>
              <a:buNone/>
              <a:defRPr sz="9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6" name="Google Shape;346;p37"/>
          <p:cNvSpPr txBox="1">
            <a:spLocks noGrp="1"/>
          </p:cNvSpPr>
          <p:nvPr>
            <p:ph type="body" idx="24"/>
          </p:nvPr>
        </p:nvSpPr>
        <p:spPr>
          <a:xfrm>
            <a:off x="6483260" y="3511834"/>
            <a:ext cx="2180844" cy="332399"/>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0"/>
              </a:spcBef>
              <a:spcAft>
                <a:spcPts val="0"/>
              </a:spcAft>
              <a:buClr>
                <a:schemeClr val="dk1"/>
              </a:buClr>
              <a:buSzPts val="1200"/>
              <a:buNone/>
              <a:defRPr sz="1200" b="1">
                <a:latin typeface="Arial"/>
                <a:ea typeface="Arial"/>
                <a:cs typeface="Arial"/>
                <a:sym typeface="Arial"/>
              </a:defRPr>
            </a:lvl1pPr>
            <a:lvl2pPr marL="914400" lvl="1" indent="-228600" algn="l">
              <a:lnSpc>
                <a:spcPct val="100000"/>
              </a:lnSpc>
              <a:spcBef>
                <a:spcPts val="500"/>
              </a:spcBef>
              <a:spcAft>
                <a:spcPts val="0"/>
              </a:spcAft>
              <a:buSzPts val="1800"/>
              <a:buNone/>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7" name="Google Shape;347;p37"/>
          <p:cNvSpPr>
            <a:spLocks noGrp="1"/>
          </p:cNvSpPr>
          <p:nvPr>
            <p:ph type="body" idx="25"/>
          </p:nvPr>
        </p:nvSpPr>
        <p:spPr>
          <a:xfrm>
            <a:off x="3257159" y="3040517"/>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accent2"/>
              </a:buClr>
              <a:buSzPts val="1200"/>
              <a:buNone/>
              <a:defRPr sz="1200" b="1">
                <a:solidFill>
                  <a:schemeClr val="accent2"/>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8" name="Google Shape;348;p37"/>
          <p:cNvSpPr>
            <a:spLocks noGrp="1"/>
          </p:cNvSpPr>
          <p:nvPr>
            <p:ph type="body" idx="26"/>
          </p:nvPr>
        </p:nvSpPr>
        <p:spPr>
          <a:xfrm>
            <a:off x="6056853" y="3040517"/>
            <a:ext cx="267462" cy="267462"/>
          </a:xfrm>
          <a:prstGeom prst="ellipse">
            <a:avLst/>
          </a:prstGeom>
          <a:solidFill>
            <a:schemeClr val="lt1"/>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rgbClr val="002C3F"/>
              </a:buClr>
              <a:buSzPts val="1200"/>
              <a:buNone/>
              <a:defRPr sz="1200" b="1">
                <a:solidFill>
                  <a:srgbClr val="002C3F"/>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9" name="Google Shape;349;p37"/>
          <p:cNvSpPr txBox="1">
            <a:spLocks noGrp="1"/>
          </p:cNvSpPr>
          <p:nvPr>
            <p:ph type="body" idx="27"/>
          </p:nvPr>
        </p:nvSpPr>
        <p:spPr>
          <a:xfrm>
            <a:off x="3628702" y="3070623"/>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0" name="Google Shape;350;p37"/>
          <p:cNvSpPr txBox="1">
            <a:spLocks noGrp="1"/>
          </p:cNvSpPr>
          <p:nvPr>
            <p:ph type="body" idx="28"/>
          </p:nvPr>
        </p:nvSpPr>
        <p:spPr>
          <a:xfrm>
            <a:off x="6483260" y="3070623"/>
            <a:ext cx="1700784" cy="207749"/>
          </a:xfrm>
          <a:prstGeom prst="rect">
            <a:avLst/>
          </a:prstGeom>
          <a:noFill/>
          <a:ln>
            <a:noFill/>
          </a:ln>
        </p:spPr>
        <p:txBody>
          <a:bodyPr spcFirstLastPara="1" wrap="square" lIns="0" tIns="0" rIns="0" bIns="0" anchor="ctr" anchorCtr="0">
            <a:spAutoFit/>
          </a:bodyPr>
          <a:lstStyle>
            <a:lvl1pPr marL="457200" lvl="0" indent="-228600" algn="l">
              <a:lnSpc>
                <a:spcPct val="100000"/>
              </a:lnSpc>
              <a:spcBef>
                <a:spcPts val="500"/>
              </a:spcBef>
              <a:spcAft>
                <a:spcPts val="0"/>
              </a:spcAft>
              <a:buClr>
                <a:schemeClr val="lt1"/>
              </a:buClr>
              <a:buSzPts val="1400"/>
              <a:buNone/>
              <a:defRPr sz="1400" b="1">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1" name="Google Shape;351;p37"/>
          <p:cNvSpPr txBox="1"/>
          <p:nvPr/>
        </p:nvSpPr>
        <p:spPr>
          <a:xfrm>
            <a:off x="-584947" y="1653989"/>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Quote Slide 1 - Tangerine">
  <p:cSld name="Quote Slide 1 - Tangerine">
    <p:spTree>
      <p:nvGrpSpPr>
        <p:cNvPr id="1" name="Shape 365"/>
        <p:cNvGrpSpPr/>
        <p:nvPr/>
      </p:nvGrpSpPr>
      <p:grpSpPr>
        <a:xfrm>
          <a:off x="0" y="0"/>
          <a:ext cx="0" cy="0"/>
          <a:chOff x="0" y="0"/>
          <a:chExt cx="0" cy="0"/>
        </a:xfrm>
      </p:grpSpPr>
      <p:pic>
        <p:nvPicPr>
          <p:cNvPr id="366" name="Google Shape;366;p40"/>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367" name="Google Shape;367;p40"/>
          <p:cNvSpPr/>
          <p:nvPr/>
        </p:nvSpPr>
        <p:spPr>
          <a:xfrm flipH="1">
            <a:off x="0" y="0"/>
            <a:ext cx="9144000" cy="5143500"/>
          </a:xfrm>
          <a:prstGeom prst="rtTriangle">
            <a:avLst/>
          </a:prstGeom>
          <a:gradFill>
            <a:gsLst>
              <a:gs pos="0">
                <a:srgbClr val="FF610F">
                  <a:alpha val="74901"/>
                </a:srgbClr>
              </a:gs>
              <a:gs pos="100000">
                <a:srgbClr val="FF610F">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8" name="Google Shape;368;p40"/>
          <p:cNvSpPr txBox="1"/>
          <p:nvPr/>
        </p:nvSpPr>
        <p:spPr>
          <a:xfrm>
            <a:off x="8474297" y="4600575"/>
            <a:ext cx="326807"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700">
                <a:solidFill>
                  <a:schemeClr val="lt1"/>
                </a:solidFill>
                <a:latin typeface="Arial"/>
                <a:ea typeface="Arial"/>
                <a:cs typeface="Arial"/>
                <a:sym typeface="Arial"/>
              </a:rPr>
              <a:t>‹#›</a:t>
            </a:fld>
            <a:endParaRPr sz="1000">
              <a:solidFill>
                <a:schemeClr val="lt1"/>
              </a:solidFill>
              <a:latin typeface="Arial"/>
              <a:ea typeface="Arial"/>
              <a:cs typeface="Arial"/>
              <a:sym typeface="Arial"/>
            </a:endParaRPr>
          </a:p>
        </p:txBody>
      </p:sp>
      <p:cxnSp>
        <p:nvCxnSpPr>
          <p:cNvPr id="369" name="Google Shape;369;p40"/>
          <p:cNvCxnSpPr/>
          <p:nvPr/>
        </p:nvCxnSpPr>
        <p:spPr>
          <a:xfrm>
            <a:off x="1362109" y="3504437"/>
            <a:ext cx="6419782" cy="0"/>
          </a:xfrm>
          <a:prstGeom prst="straightConnector1">
            <a:avLst/>
          </a:prstGeom>
          <a:noFill/>
          <a:ln w="9525" cap="flat" cmpd="sng">
            <a:solidFill>
              <a:schemeClr val="lt1">
                <a:alpha val="49803"/>
              </a:schemeClr>
            </a:solidFill>
            <a:prstDash val="solid"/>
            <a:miter lim="800000"/>
            <a:headEnd type="none" w="sm" len="sm"/>
            <a:tailEnd type="none" w="sm" len="sm"/>
          </a:ln>
        </p:spPr>
      </p:cxnSp>
      <p:sp>
        <p:nvSpPr>
          <p:cNvPr id="370" name="Google Shape;370;p40"/>
          <p:cNvSpPr txBox="1">
            <a:spLocks noGrp="1"/>
          </p:cNvSpPr>
          <p:nvPr>
            <p:ph type="body" idx="1"/>
          </p:nvPr>
        </p:nvSpPr>
        <p:spPr>
          <a:xfrm>
            <a:off x="1362109" y="1192747"/>
            <a:ext cx="6419088" cy="177972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500"/>
              </a:spcBef>
              <a:spcAft>
                <a:spcPts val="0"/>
              </a:spcAft>
              <a:buClr>
                <a:schemeClr val="lt1"/>
              </a:buClr>
              <a:buSzPts val="2700"/>
              <a:buNone/>
              <a:defRPr sz="27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1" name="Google Shape;371;p40"/>
          <p:cNvSpPr txBox="1">
            <a:spLocks noGrp="1"/>
          </p:cNvSpPr>
          <p:nvPr>
            <p:ph type="body" idx="2"/>
          </p:nvPr>
        </p:nvSpPr>
        <p:spPr>
          <a:xfrm>
            <a:off x="1362109" y="3673754"/>
            <a:ext cx="6419088"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800"/>
              <a:buNone/>
              <a:defRPr sz="18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2" name="Google Shape;372;p40"/>
          <p:cNvSpPr txBox="1">
            <a:spLocks noGrp="1"/>
          </p:cNvSpPr>
          <p:nvPr>
            <p:ph type="body" idx="3"/>
          </p:nvPr>
        </p:nvSpPr>
        <p:spPr>
          <a:xfrm>
            <a:off x="769994" y="1014706"/>
            <a:ext cx="599924" cy="1592744"/>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Clr>
                <a:schemeClr val="accent5"/>
              </a:buClr>
              <a:buSzPts val="10400"/>
              <a:buNone/>
              <a:defRPr sz="10400">
                <a:solidFill>
                  <a:schemeClr val="accent5"/>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3" name="Google Shape;373;p40"/>
          <p:cNvSpPr txBox="1"/>
          <p:nvPr/>
        </p:nvSpPr>
        <p:spPr>
          <a:xfrm>
            <a:off x="6286500" y="4600575"/>
            <a:ext cx="2187796"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700">
                <a:solidFill>
                  <a:schemeClr val="lt1"/>
                </a:solidFill>
                <a:latin typeface="Arial"/>
                <a:ea typeface="Arial"/>
                <a:cs typeface="Arial"/>
                <a:sym typeface="Arial"/>
              </a:rPr>
              <a:t>© 2024 Project Management Institute   |   PMI.ORG</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2 - Violet">
  <p:cSld name="Cover 2 - Violet">
    <p:bg>
      <p:bgPr>
        <a:solidFill>
          <a:srgbClr val="BFBFBF"/>
        </a:solidFill>
        <a:effectLst/>
      </p:bgPr>
    </p:bg>
    <p:spTree>
      <p:nvGrpSpPr>
        <p:cNvPr id="1" name="Shape 64"/>
        <p:cNvGrpSpPr/>
        <p:nvPr/>
      </p:nvGrpSpPr>
      <p:grpSpPr>
        <a:xfrm>
          <a:off x="0" y="0"/>
          <a:ext cx="0" cy="0"/>
          <a:chOff x="0" y="0"/>
          <a:chExt cx="0" cy="0"/>
        </a:xfrm>
      </p:grpSpPr>
      <p:sp>
        <p:nvSpPr>
          <p:cNvPr id="65" name="Google Shape;65;p15"/>
          <p:cNvSpPr/>
          <p:nvPr/>
        </p:nvSpPr>
        <p:spPr>
          <a:xfrm>
            <a:off x="0" y="0"/>
            <a:ext cx="8066315" cy="4267200"/>
          </a:xfrm>
          <a:prstGeom prst="rect">
            <a:avLst/>
          </a:prstGeom>
          <a:gradFill>
            <a:gsLst>
              <a:gs pos="0">
                <a:srgbClr val="100522">
                  <a:alpha val="89803"/>
                </a:srgbClr>
              </a:gs>
              <a:gs pos="77000">
                <a:srgbClr val="200F3B">
                  <a:alpha val="0"/>
                </a:srgbClr>
              </a:gs>
              <a:gs pos="100000">
                <a:srgbClr val="200F3B">
                  <a:alpha val="0"/>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6" name="Google Shape;66;p15"/>
          <p:cNvPicPr preferRelativeResize="0"/>
          <p:nvPr/>
        </p:nvPicPr>
        <p:blipFill rotWithShape="1">
          <a:blip r:embed="rId2">
            <a:alphaModFix/>
          </a:blip>
          <a:srcRect/>
          <a:stretch/>
        </p:blipFill>
        <p:spPr>
          <a:xfrm>
            <a:off x="0" y="4267200"/>
            <a:ext cx="9144000" cy="876300"/>
          </a:xfrm>
          <a:prstGeom prst="rect">
            <a:avLst/>
          </a:prstGeom>
          <a:noFill/>
          <a:ln>
            <a:noFill/>
          </a:ln>
        </p:spPr>
      </p:pic>
      <p:sp>
        <p:nvSpPr>
          <p:cNvPr id="67" name="Google Shape;67;p15"/>
          <p:cNvSpPr/>
          <p:nvPr/>
        </p:nvSpPr>
        <p:spPr>
          <a:xfrm>
            <a:off x="7686675" y="3683973"/>
            <a:ext cx="1457325" cy="1459527"/>
          </a:xfrm>
          <a:prstGeom prst="triangle">
            <a:avLst>
              <a:gd name="adj" fmla="val 10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5"/>
          <p:cNvSpPr/>
          <p:nvPr/>
        </p:nvSpPr>
        <p:spPr>
          <a:xfrm>
            <a:off x="7686675" y="2224446"/>
            <a:ext cx="1457325" cy="1459527"/>
          </a:xfrm>
          <a:prstGeom prst="triangle">
            <a:avLst>
              <a:gd name="adj" fmla="val 10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 name="Google Shape;69;p15"/>
          <p:cNvSpPr/>
          <p:nvPr/>
        </p:nvSpPr>
        <p:spPr>
          <a:xfrm>
            <a:off x="6229350" y="4267199"/>
            <a:ext cx="1457325" cy="876301"/>
          </a:xfrm>
          <a:custGeom>
            <a:avLst/>
            <a:gdLst/>
            <a:ahLst/>
            <a:cxnLst/>
            <a:rect l="l" t="t" r="r" b="b"/>
            <a:pathLst>
              <a:path w="1943100" h="1168402" extrusionOk="0">
                <a:moveTo>
                  <a:pt x="1166639" y="0"/>
                </a:moveTo>
                <a:lnTo>
                  <a:pt x="1943100" y="0"/>
                </a:lnTo>
                <a:lnTo>
                  <a:pt x="1943100" y="1168402"/>
                </a:lnTo>
                <a:lnTo>
                  <a:pt x="0" y="1168402"/>
                </a:lnTo>
                <a:close/>
              </a:path>
            </a:pathLst>
          </a:custGeom>
          <a:gradFill>
            <a:gsLst>
              <a:gs pos="0">
                <a:schemeClr val="accent1"/>
              </a:gs>
              <a:gs pos="77000">
                <a:srgbClr val="4F17A8">
                  <a:alpha val="0"/>
                </a:srgbClr>
              </a:gs>
              <a:gs pos="100000">
                <a:srgbClr val="4F17A8">
                  <a:alpha val="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 name="Google Shape;70;p15"/>
          <p:cNvSpPr txBox="1">
            <a:spLocks noGrp="1"/>
          </p:cNvSpPr>
          <p:nvPr>
            <p:ph type="body" idx="1"/>
          </p:nvPr>
        </p:nvSpPr>
        <p:spPr>
          <a:xfrm>
            <a:off x="342900" y="1402472"/>
            <a:ext cx="4229100" cy="1851661"/>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000"/>
              <a:buNone/>
              <a:defRPr sz="5000" b="1">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5"/>
          <p:cNvSpPr txBox="1">
            <a:spLocks noGrp="1"/>
          </p:cNvSpPr>
          <p:nvPr>
            <p:ph type="body" idx="2"/>
          </p:nvPr>
        </p:nvSpPr>
        <p:spPr>
          <a:xfrm>
            <a:off x="342900" y="3594559"/>
            <a:ext cx="4229100"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500"/>
              <a:buNone/>
              <a:defRPr sz="15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5"/>
          <p:cNvSpPr>
            <a:spLocks noGrp="1"/>
          </p:cNvSpPr>
          <p:nvPr>
            <p:ph type="body" idx="3"/>
          </p:nvPr>
        </p:nvSpPr>
        <p:spPr>
          <a:xfrm>
            <a:off x="342900" y="511628"/>
            <a:ext cx="1261872" cy="336042"/>
          </a:xfrm>
          <a:prstGeom prst="roundRect">
            <a:avLst>
              <a:gd name="adj" fmla="val 50000"/>
            </a:avLst>
          </a:prstGeom>
          <a:solidFill>
            <a:srgbClr val="B465FF"/>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lt2"/>
              </a:buClr>
              <a:buSzPts val="1400"/>
              <a:buNone/>
              <a:defRPr sz="1400">
                <a:solidFill>
                  <a:schemeClr val="lt2"/>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3" name="Google Shape;73;p15"/>
          <p:cNvCxnSpPr/>
          <p:nvPr/>
        </p:nvCxnSpPr>
        <p:spPr>
          <a:xfrm>
            <a:off x="342900" y="3424346"/>
            <a:ext cx="4229100" cy="0"/>
          </a:xfrm>
          <a:prstGeom prst="straightConnector1">
            <a:avLst/>
          </a:prstGeom>
          <a:noFill/>
          <a:ln w="9525" cap="flat" cmpd="sng">
            <a:solidFill>
              <a:schemeClr val="lt1">
                <a:alpha val="49803"/>
              </a:schemeClr>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Quote Slide 2 (Tangerine) - With Photo">
  <p:cSld name="1_Quote Slide 2 (Tangerine) - With Photo">
    <p:spTree>
      <p:nvGrpSpPr>
        <p:cNvPr id="1" name="Shape 374"/>
        <p:cNvGrpSpPr/>
        <p:nvPr/>
      </p:nvGrpSpPr>
      <p:grpSpPr>
        <a:xfrm>
          <a:off x="0" y="0"/>
          <a:ext cx="0" cy="0"/>
          <a:chOff x="0" y="0"/>
          <a:chExt cx="0" cy="0"/>
        </a:xfrm>
      </p:grpSpPr>
      <p:pic>
        <p:nvPicPr>
          <p:cNvPr id="375" name="Google Shape;375;p41"/>
          <p:cNvPicPr preferRelativeResize="0"/>
          <p:nvPr/>
        </p:nvPicPr>
        <p:blipFill rotWithShape="1">
          <a:blip r:embed="rId2">
            <a:alphaModFix/>
          </a:blip>
          <a:srcRect/>
          <a:stretch/>
        </p:blipFill>
        <p:spPr>
          <a:xfrm>
            <a:off x="0" y="0"/>
            <a:ext cx="9144000" cy="5143499"/>
          </a:xfrm>
          <a:prstGeom prst="rect">
            <a:avLst/>
          </a:prstGeom>
          <a:noFill/>
          <a:ln>
            <a:noFill/>
          </a:ln>
        </p:spPr>
      </p:pic>
      <p:cxnSp>
        <p:nvCxnSpPr>
          <p:cNvPr id="376" name="Google Shape;376;p41"/>
          <p:cNvCxnSpPr/>
          <p:nvPr/>
        </p:nvCxnSpPr>
        <p:spPr>
          <a:xfrm>
            <a:off x="342900" y="3897283"/>
            <a:ext cx="5294147" cy="0"/>
          </a:xfrm>
          <a:prstGeom prst="straightConnector1">
            <a:avLst/>
          </a:prstGeom>
          <a:noFill/>
          <a:ln w="9525" cap="flat" cmpd="sng">
            <a:solidFill>
              <a:schemeClr val="lt1">
                <a:alpha val="49803"/>
              </a:schemeClr>
            </a:solidFill>
            <a:prstDash val="solid"/>
            <a:miter lim="800000"/>
            <a:headEnd type="none" w="sm" len="sm"/>
            <a:tailEnd type="none" w="sm" len="sm"/>
          </a:ln>
        </p:spPr>
      </p:cxnSp>
      <p:sp>
        <p:nvSpPr>
          <p:cNvPr id="377" name="Google Shape;377;p41"/>
          <p:cNvSpPr txBox="1">
            <a:spLocks noGrp="1"/>
          </p:cNvSpPr>
          <p:nvPr>
            <p:ph type="body" idx="1"/>
          </p:nvPr>
        </p:nvSpPr>
        <p:spPr>
          <a:xfrm>
            <a:off x="342900" y="4095176"/>
            <a:ext cx="529437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500"/>
              <a:buNone/>
              <a:defRPr sz="15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8" name="Google Shape;378;p41"/>
          <p:cNvSpPr txBox="1">
            <a:spLocks noGrp="1"/>
          </p:cNvSpPr>
          <p:nvPr>
            <p:ph type="body" idx="2"/>
          </p:nvPr>
        </p:nvSpPr>
        <p:spPr>
          <a:xfrm>
            <a:off x="290839" y="321469"/>
            <a:ext cx="599924" cy="1592743"/>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Clr>
                <a:schemeClr val="accent3"/>
              </a:buClr>
              <a:buSzPts val="10400"/>
              <a:buNone/>
              <a:defRPr sz="10400">
                <a:solidFill>
                  <a:schemeClr val="accent3"/>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p41"/>
          <p:cNvSpPr txBox="1">
            <a:spLocks noGrp="1"/>
          </p:cNvSpPr>
          <p:nvPr>
            <p:ph type="body" idx="3"/>
          </p:nvPr>
        </p:nvSpPr>
        <p:spPr>
          <a:xfrm>
            <a:off x="342900" y="1265266"/>
            <a:ext cx="5294376" cy="24341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lt1"/>
              </a:buClr>
              <a:buSzPts val="2400"/>
              <a:buNone/>
              <a:defRPr sz="24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Quote Slide 2 (Tangerine) - With Photo">
  <p:cSld name="Quote Slide 2 (Tangerine) - With Photo">
    <p:spTree>
      <p:nvGrpSpPr>
        <p:cNvPr id="1" name="Shape 380"/>
        <p:cNvGrpSpPr/>
        <p:nvPr/>
      </p:nvGrpSpPr>
      <p:grpSpPr>
        <a:xfrm>
          <a:off x="0" y="0"/>
          <a:ext cx="0" cy="0"/>
          <a:chOff x="0" y="0"/>
          <a:chExt cx="0" cy="0"/>
        </a:xfrm>
      </p:grpSpPr>
      <p:pic>
        <p:nvPicPr>
          <p:cNvPr id="381" name="Google Shape;381;p42"/>
          <p:cNvPicPr preferRelativeResize="0"/>
          <p:nvPr/>
        </p:nvPicPr>
        <p:blipFill rotWithShape="1">
          <a:blip r:embed="rId2">
            <a:alphaModFix/>
          </a:blip>
          <a:srcRect/>
          <a:stretch/>
        </p:blipFill>
        <p:spPr>
          <a:xfrm>
            <a:off x="0" y="0"/>
            <a:ext cx="9144000" cy="5143499"/>
          </a:xfrm>
          <a:prstGeom prst="rect">
            <a:avLst/>
          </a:prstGeom>
          <a:noFill/>
          <a:ln>
            <a:noFill/>
          </a:ln>
        </p:spPr>
      </p:pic>
      <p:cxnSp>
        <p:nvCxnSpPr>
          <p:cNvPr id="382" name="Google Shape;382;p42"/>
          <p:cNvCxnSpPr/>
          <p:nvPr/>
        </p:nvCxnSpPr>
        <p:spPr>
          <a:xfrm>
            <a:off x="342900" y="3897283"/>
            <a:ext cx="5294147" cy="0"/>
          </a:xfrm>
          <a:prstGeom prst="straightConnector1">
            <a:avLst/>
          </a:prstGeom>
          <a:noFill/>
          <a:ln w="9525" cap="flat" cmpd="sng">
            <a:solidFill>
              <a:schemeClr val="lt1">
                <a:alpha val="49803"/>
              </a:schemeClr>
            </a:solidFill>
            <a:prstDash val="solid"/>
            <a:miter lim="800000"/>
            <a:headEnd type="none" w="sm" len="sm"/>
            <a:tailEnd type="none" w="sm" len="sm"/>
          </a:ln>
        </p:spPr>
      </p:cxnSp>
      <p:sp>
        <p:nvSpPr>
          <p:cNvPr id="383" name="Google Shape;383;p42"/>
          <p:cNvSpPr txBox="1">
            <a:spLocks noGrp="1"/>
          </p:cNvSpPr>
          <p:nvPr>
            <p:ph type="body" idx="1"/>
          </p:nvPr>
        </p:nvSpPr>
        <p:spPr>
          <a:xfrm>
            <a:off x="342900" y="4095176"/>
            <a:ext cx="529437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500"/>
              <a:buNone/>
              <a:defRPr sz="15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4" name="Google Shape;384;p42"/>
          <p:cNvSpPr txBox="1">
            <a:spLocks noGrp="1"/>
          </p:cNvSpPr>
          <p:nvPr>
            <p:ph type="body" idx="2"/>
          </p:nvPr>
        </p:nvSpPr>
        <p:spPr>
          <a:xfrm>
            <a:off x="290839" y="321469"/>
            <a:ext cx="599924" cy="1592743"/>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500"/>
              </a:spcBef>
              <a:spcAft>
                <a:spcPts val="0"/>
              </a:spcAft>
              <a:buClr>
                <a:schemeClr val="accent5"/>
              </a:buClr>
              <a:buSzPts val="10400"/>
              <a:buNone/>
              <a:defRPr sz="10400">
                <a:solidFill>
                  <a:schemeClr val="accent5"/>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5" name="Google Shape;385;p42"/>
          <p:cNvSpPr txBox="1">
            <a:spLocks noGrp="1"/>
          </p:cNvSpPr>
          <p:nvPr>
            <p:ph type="body" idx="3"/>
          </p:nvPr>
        </p:nvSpPr>
        <p:spPr>
          <a:xfrm>
            <a:off x="342900" y="1265266"/>
            <a:ext cx="5294376" cy="243412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500"/>
              </a:spcBef>
              <a:spcAft>
                <a:spcPts val="0"/>
              </a:spcAft>
              <a:buClr>
                <a:schemeClr val="lt1"/>
              </a:buClr>
              <a:buSzPts val="2400"/>
              <a:buNone/>
              <a:defRPr sz="2400" b="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1">
  <p:cSld name="Blank_1">
    <p:spTree>
      <p:nvGrpSpPr>
        <p:cNvPr id="1" name="Shape 387"/>
        <p:cNvGrpSpPr/>
        <p:nvPr/>
      </p:nvGrpSpPr>
      <p:grpSpPr>
        <a:xfrm>
          <a:off x="0" y="0"/>
          <a:ext cx="0" cy="0"/>
          <a:chOff x="0" y="0"/>
          <a:chExt cx="0" cy="0"/>
        </a:xfrm>
      </p:grpSpPr>
      <p:sp>
        <p:nvSpPr>
          <p:cNvPr id="388" name="Google Shape;388;p44"/>
          <p:cNvSpPr txBox="1"/>
          <p:nvPr/>
        </p:nvSpPr>
        <p:spPr>
          <a:xfrm>
            <a:off x="342900" y="319292"/>
            <a:ext cx="8458200" cy="332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 sz="2400" b="1"/>
              <a:t>Colors and fonts</a:t>
            </a:r>
            <a:endParaRPr sz="2400" b="1"/>
          </a:p>
        </p:txBody>
      </p:sp>
      <p:sp>
        <p:nvSpPr>
          <p:cNvPr id="389" name="Google Shape;389;p44"/>
          <p:cNvSpPr txBox="1"/>
          <p:nvPr/>
        </p:nvSpPr>
        <p:spPr>
          <a:xfrm>
            <a:off x="342900" y="851320"/>
            <a:ext cx="84582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accent1"/>
              </a:buClr>
              <a:buSzPts val="1500"/>
              <a:buNone/>
            </a:pPr>
            <a:r>
              <a:rPr lang="en"/>
              <a:t>Subtitle</a:t>
            </a:r>
            <a:endParaRPr/>
          </a:p>
        </p:txBody>
      </p:sp>
      <p:grpSp>
        <p:nvGrpSpPr>
          <p:cNvPr id="390" name="Google Shape;390;p44"/>
          <p:cNvGrpSpPr/>
          <p:nvPr/>
        </p:nvGrpSpPr>
        <p:grpSpPr>
          <a:xfrm>
            <a:off x="342731" y="1226557"/>
            <a:ext cx="8572662" cy="3218240"/>
            <a:chOff x="456974" y="1698171"/>
            <a:chExt cx="11430216" cy="4435893"/>
          </a:xfrm>
        </p:grpSpPr>
        <p:sp>
          <p:nvSpPr>
            <p:cNvPr id="391" name="Google Shape;391;p44"/>
            <p:cNvSpPr txBox="1"/>
            <p:nvPr/>
          </p:nvSpPr>
          <p:spPr>
            <a:xfrm>
              <a:off x="7043990" y="4598200"/>
              <a:ext cx="4843200" cy="1190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500" b="1" i="0" u="none" strike="noStrike" cap="none">
                  <a:solidFill>
                    <a:schemeClr val="dk1"/>
                  </a:solidFill>
                  <a:latin typeface="Arial"/>
                  <a:ea typeface="Arial"/>
                  <a:cs typeface="Arial"/>
                  <a:sym typeface="Arial"/>
                </a:rPr>
                <a:t>Aptos Bold</a:t>
              </a:r>
              <a:br>
                <a:rPr lang="en" sz="1500" b="1" i="0" u="none" strike="noStrike" cap="none">
                  <a:solidFill>
                    <a:schemeClr val="dk1"/>
                  </a:solidFill>
                  <a:latin typeface="Arial"/>
                  <a:ea typeface="Arial"/>
                  <a:cs typeface="Arial"/>
                  <a:sym typeface="Arial"/>
                </a:rPr>
              </a:br>
              <a:r>
                <a:rPr lang="en" sz="1200" b="0" i="0" u="none" strike="noStrike" cap="none">
                  <a:solidFill>
                    <a:schemeClr val="dk1"/>
                  </a:solidFill>
                  <a:latin typeface="Arial"/>
                  <a:ea typeface="Arial"/>
                  <a:cs typeface="Arial"/>
                  <a:sym typeface="Arial"/>
                </a:rPr>
                <a:t>Headings</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a:p>
              <a:pPr marL="0" marR="0" lvl="0" indent="0" algn="l" rtl="0">
                <a:spcBef>
                  <a:spcPts val="0"/>
                </a:spcBef>
                <a:spcAft>
                  <a:spcPts val="0"/>
                </a:spcAft>
                <a:buNone/>
              </a:pPr>
              <a:r>
                <a:rPr lang="en" sz="1500">
                  <a:solidFill>
                    <a:schemeClr val="dk1"/>
                  </a:solidFill>
                  <a:latin typeface="Arial"/>
                  <a:ea typeface="Arial"/>
                  <a:cs typeface="Arial"/>
                  <a:sym typeface="Arial"/>
                </a:rPr>
                <a:t>Aptos</a:t>
              </a:r>
              <a:endParaRPr sz="1400">
                <a:solidFill>
                  <a:schemeClr val="dk1"/>
                </a:solidFill>
                <a:latin typeface="Arial"/>
                <a:ea typeface="Arial"/>
                <a:cs typeface="Arial"/>
                <a:sym typeface="Arial"/>
              </a:endParaRPr>
            </a:p>
            <a:p>
              <a:pPr marL="0" marR="0" lvl="0" indent="0" algn="l" rtl="0">
                <a:spcBef>
                  <a:spcPts val="0"/>
                </a:spcBef>
                <a:spcAft>
                  <a:spcPts val="0"/>
                </a:spcAft>
                <a:buNone/>
              </a:pPr>
              <a:r>
                <a:rPr lang="en" sz="1200">
                  <a:solidFill>
                    <a:schemeClr val="dk1"/>
                  </a:solidFill>
                  <a:latin typeface="Arial"/>
                  <a:ea typeface="Arial"/>
                  <a:cs typeface="Arial"/>
                  <a:sym typeface="Arial"/>
                </a:rPr>
                <a:t>Body</a:t>
              </a:r>
              <a:endParaRPr sz="1500">
                <a:solidFill>
                  <a:schemeClr val="dk1"/>
                </a:solidFill>
                <a:latin typeface="Arial"/>
                <a:ea typeface="Arial"/>
                <a:cs typeface="Arial"/>
                <a:sym typeface="Arial"/>
              </a:endParaRPr>
            </a:p>
          </p:txBody>
        </p:sp>
        <p:sp>
          <p:nvSpPr>
            <p:cNvPr id="392" name="Google Shape;392;p44"/>
            <p:cNvSpPr txBox="1"/>
            <p:nvPr/>
          </p:nvSpPr>
          <p:spPr>
            <a:xfrm>
              <a:off x="457200" y="1826329"/>
              <a:ext cx="38853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Logo / Main Brand Color</a:t>
              </a:r>
              <a:endParaRPr sz="1100"/>
            </a:p>
          </p:txBody>
        </p:sp>
        <p:grpSp>
          <p:nvGrpSpPr>
            <p:cNvPr id="393" name="Google Shape;393;p44"/>
            <p:cNvGrpSpPr/>
            <p:nvPr/>
          </p:nvGrpSpPr>
          <p:grpSpPr>
            <a:xfrm>
              <a:off x="457176" y="2032810"/>
              <a:ext cx="5543679" cy="778612"/>
              <a:chOff x="280047" y="5631780"/>
              <a:chExt cx="2259314" cy="1138155"/>
            </a:xfrm>
          </p:grpSpPr>
          <p:sp>
            <p:nvSpPr>
              <p:cNvPr id="394" name="Google Shape;394;p44"/>
              <p:cNvSpPr/>
              <p:nvPr/>
            </p:nvSpPr>
            <p:spPr>
              <a:xfrm>
                <a:off x="280061" y="5631780"/>
                <a:ext cx="2259300" cy="765900"/>
              </a:xfrm>
              <a:prstGeom prst="rect">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1</a:t>
                </a:r>
                <a:endParaRPr sz="1100"/>
              </a:p>
            </p:txBody>
          </p:sp>
          <p:grpSp>
            <p:nvGrpSpPr>
              <p:cNvPr id="395" name="Google Shape;395;p44"/>
              <p:cNvGrpSpPr/>
              <p:nvPr/>
            </p:nvGrpSpPr>
            <p:grpSpPr>
              <a:xfrm>
                <a:off x="280047" y="6397635"/>
                <a:ext cx="2259251" cy="372300"/>
                <a:chOff x="280061" y="3209216"/>
                <a:chExt cx="1845492" cy="372300"/>
              </a:xfrm>
            </p:grpSpPr>
            <p:sp>
              <p:nvSpPr>
                <p:cNvPr id="396" name="Google Shape;396;p44"/>
                <p:cNvSpPr/>
                <p:nvPr/>
              </p:nvSpPr>
              <p:spPr>
                <a:xfrm>
                  <a:off x="280061" y="3209216"/>
                  <a:ext cx="372300" cy="372300"/>
                </a:xfrm>
                <a:prstGeom prst="rect">
                  <a:avLst/>
                </a:prstGeom>
                <a:solidFill>
                  <a:srgbClr val="D8C5F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7" name="Google Shape;397;p44"/>
                <p:cNvSpPr/>
                <p:nvPr/>
              </p:nvSpPr>
              <p:spPr>
                <a:xfrm>
                  <a:off x="648359" y="3209216"/>
                  <a:ext cx="372300" cy="372300"/>
                </a:xfrm>
                <a:prstGeom prst="rect">
                  <a:avLst/>
                </a:prstGeom>
                <a:solidFill>
                  <a:srgbClr val="B38EE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8" name="Google Shape;398;p44"/>
                <p:cNvSpPr/>
                <p:nvPr/>
              </p:nvSpPr>
              <p:spPr>
                <a:xfrm>
                  <a:off x="1016657" y="3209216"/>
                  <a:ext cx="372300" cy="372300"/>
                </a:xfrm>
                <a:prstGeom prst="rect">
                  <a:avLst/>
                </a:prstGeom>
                <a:solidFill>
                  <a:srgbClr val="8E54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9" name="Google Shape;399;p44"/>
                <p:cNvSpPr/>
                <p:nvPr/>
              </p:nvSpPr>
              <p:spPr>
                <a:xfrm>
                  <a:off x="1384955" y="3209216"/>
                  <a:ext cx="372300" cy="372300"/>
                </a:xfrm>
                <a:prstGeom prst="rect">
                  <a:avLst/>
                </a:prstGeom>
                <a:solidFill>
                  <a:srgbClr val="3B117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0" name="Google Shape;400;p44"/>
                <p:cNvSpPr/>
                <p:nvPr/>
              </p:nvSpPr>
              <p:spPr>
                <a:xfrm>
                  <a:off x="1753253" y="3209216"/>
                  <a:ext cx="372300" cy="372300"/>
                </a:xfrm>
                <a:prstGeom prst="rect">
                  <a:avLst/>
                </a:prstGeom>
                <a:solidFill>
                  <a:srgbClr val="270B5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grpSp>
          <p:nvGrpSpPr>
            <p:cNvPr id="401" name="Google Shape;401;p44"/>
            <p:cNvGrpSpPr/>
            <p:nvPr/>
          </p:nvGrpSpPr>
          <p:grpSpPr>
            <a:xfrm>
              <a:off x="457184" y="3315575"/>
              <a:ext cx="2643850" cy="778612"/>
              <a:chOff x="280047" y="5631780"/>
              <a:chExt cx="2259314" cy="1138155"/>
            </a:xfrm>
          </p:grpSpPr>
          <p:sp>
            <p:nvSpPr>
              <p:cNvPr id="402" name="Google Shape;402;p44"/>
              <p:cNvSpPr/>
              <p:nvPr/>
            </p:nvSpPr>
            <p:spPr>
              <a:xfrm>
                <a:off x="280061" y="5631780"/>
                <a:ext cx="2259300" cy="7659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2</a:t>
                </a:r>
                <a:endParaRPr sz="1100"/>
              </a:p>
            </p:txBody>
          </p:sp>
          <p:grpSp>
            <p:nvGrpSpPr>
              <p:cNvPr id="403" name="Google Shape;403;p44"/>
              <p:cNvGrpSpPr/>
              <p:nvPr/>
            </p:nvGrpSpPr>
            <p:grpSpPr>
              <a:xfrm>
                <a:off x="280047" y="6397635"/>
                <a:ext cx="2259251" cy="372300"/>
                <a:chOff x="280061" y="3209216"/>
                <a:chExt cx="1845492" cy="372300"/>
              </a:xfrm>
            </p:grpSpPr>
            <p:sp>
              <p:nvSpPr>
                <p:cNvPr id="404" name="Google Shape;404;p44"/>
                <p:cNvSpPr/>
                <p:nvPr/>
              </p:nvSpPr>
              <p:spPr>
                <a:xfrm>
                  <a:off x="280061" y="3209216"/>
                  <a:ext cx="372300" cy="372300"/>
                </a:xfrm>
                <a:prstGeom prst="rect">
                  <a:avLst/>
                </a:prstGeom>
                <a:solidFill>
                  <a:srgbClr val="B8EEF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5" name="Google Shape;405;p44"/>
                <p:cNvSpPr/>
                <p:nvPr/>
              </p:nvSpPr>
              <p:spPr>
                <a:xfrm>
                  <a:off x="648359" y="3209216"/>
                  <a:ext cx="372300" cy="372300"/>
                </a:xfrm>
                <a:prstGeom prst="rect">
                  <a:avLst/>
                </a:prstGeom>
                <a:solidFill>
                  <a:srgbClr val="72DD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6" name="Google Shape;406;p44"/>
                <p:cNvSpPr/>
                <p:nvPr/>
              </p:nvSpPr>
              <p:spPr>
                <a:xfrm>
                  <a:off x="1016657" y="3209216"/>
                  <a:ext cx="372300" cy="372300"/>
                </a:xfrm>
                <a:prstGeom prst="rect">
                  <a:avLst/>
                </a:prstGeom>
                <a:solidFill>
                  <a:srgbClr val="2BCD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7" name="Google Shape;407;p44"/>
                <p:cNvSpPr/>
                <p:nvPr/>
              </p:nvSpPr>
              <p:spPr>
                <a:xfrm>
                  <a:off x="1384955" y="3209216"/>
                  <a:ext cx="372300" cy="372300"/>
                </a:xfrm>
                <a:prstGeom prst="rect">
                  <a:avLst/>
                </a:prstGeom>
                <a:solidFill>
                  <a:srgbClr val="005A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8" name="Google Shape;408;p44"/>
                <p:cNvSpPr/>
                <p:nvPr/>
              </p:nvSpPr>
              <p:spPr>
                <a:xfrm>
                  <a:off x="1753253" y="3209216"/>
                  <a:ext cx="372300" cy="372300"/>
                </a:xfrm>
                <a:prstGeom prst="rect">
                  <a:avLst/>
                </a:prstGeom>
                <a:solidFill>
                  <a:srgbClr val="003C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grpSp>
          <p:nvGrpSpPr>
            <p:cNvPr id="409" name="Google Shape;409;p44"/>
            <p:cNvGrpSpPr/>
            <p:nvPr/>
          </p:nvGrpSpPr>
          <p:grpSpPr>
            <a:xfrm>
              <a:off x="3356783" y="3315575"/>
              <a:ext cx="2643850" cy="778612"/>
              <a:chOff x="280047" y="5631780"/>
              <a:chExt cx="2259314" cy="1138155"/>
            </a:xfrm>
          </p:grpSpPr>
          <p:sp>
            <p:nvSpPr>
              <p:cNvPr id="410" name="Google Shape;410;p44"/>
              <p:cNvSpPr/>
              <p:nvPr/>
            </p:nvSpPr>
            <p:spPr>
              <a:xfrm>
                <a:off x="280061" y="5631780"/>
                <a:ext cx="2259300" cy="765900"/>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3</a:t>
                </a:r>
                <a:endParaRPr sz="1100"/>
              </a:p>
            </p:txBody>
          </p:sp>
          <p:grpSp>
            <p:nvGrpSpPr>
              <p:cNvPr id="411" name="Google Shape;411;p44"/>
              <p:cNvGrpSpPr/>
              <p:nvPr/>
            </p:nvGrpSpPr>
            <p:grpSpPr>
              <a:xfrm>
                <a:off x="280047" y="6397635"/>
                <a:ext cx="2259251" cy="372300"/>
                <a:chOff x="280061" y="3209216"/>
                <a:chExt cx="1845492" cy="372300"/>
              </a:xfrm>
            </p:grpSpPr>
            <p:sp>
              <p:nvSpPr>
                <p:cNvPr id="412" name="Google Shape;412;p44"/>
                <p:cNvSpPr/>
                <p:nvPr/>
              </p:nvSpPr>
              <p:spPr>
                <a:xfrm>
                  <a:off x="280061" y="3209216"/>
                  <a:ext cx="372300" cy="372300"/>
                </a:xfrm>
                <a:prstGeom prst="rect">
                  <a:avLst/>
                </a:prstGeom>
                <a:solidFill>
                  <a:srgbClr val="C5F7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3" name="Google Shape;413;p44"/>
                <p:cNvSpPr/>
                <p:nvPr/>
              </p:nvSpPr>
              <p:spPr>
                <a:xfrm>
                  <a:off x="648359" y="3209216"/>
                  <a:ext cx="372300" cy="372300"/>
                </a:xfrm>
                <a:prstGeom prst="rect">
                  <a:avLst/>
                </a:prstGeom>
                <a:solidFill>
                  <a:srgbClr val="8EEDF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4" name="Google Shape;414;p44"/>
                <p:cNvSpPr/>
                <p:nvPr/>
              </p:nvSpPr>
              <p:spPr>
                <a:xfrm>
                  <a:off x="1016657" y="3209216"/>
                  <a:ext cx="372300" cy="372300"/>
                </a:xfrm>
                <a:prstGeom prst="rect">
                  <a:avLst/>
                </a:prstGeom>
                <a:solidFill>
                  <a:srgbClr val="57E3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5" name="Google Shape;415;p44"/>
                <p:cNvSpPr/>
                <p:nvPr/>
              </p:nvSpPr>
              <p:spPr>
                <a:xfrm>
                  <a:off x="1384955" y="3209216"/>
                  <a:ext cx="372300" cy="372300"/>
                </a:xfrm>
                <a:prstGeom prst="rect">
                  <a:avLst/>
                </a:prstGeom>
                <a:solidFill>
                  <a:srgbClr val="038F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6" name="Google Shape;416;p44"/>
                <p:cNvSpPr/>
                <p:nvPr/>
              </p:nvSpPr>
              <p:spPr>
                <a:xfrm>
                  <a:off x="1753253" y="3209216"/>
                  <a:ext cx="372300" cy="372300"/>
                </a:xfrm>
                <a:prstGeom prst="rect">
                  <a:avLst/>
                </a:prstGeom>
                <a:solidFill>
                  <a:srgbClr val="025F7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sp>
          <p:nvSpPr>
            <p:cNvPr id="417" name="Google Shape;417;p44"/>
            <p:cNvSpPr txBox="1"/>
            <p:nvPr/>
          </p:nvSpPr>
          <p:spPr>
            <a:xfrm>
              <a:off x="457200" y="3098833"/>
              <a:ext cx="38853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Secondary Colors</a:t>
              </a:r>
              <a:endParaRPr sz="1100"/>
            </a:p>
          </p:txBody>
        </p:sp>
        <p:sp>
          <p:nvSpPr>
            <p:cNvPr id="418" name="Google Shape;418;p44"/>
            <p:cNvSpPr txBox="1"/>
            <p:nvPr/>
          </p:nvSpPr>
          <p:spPr>
            <a:xfrm>
              <a:off x="457200" y="4403112"/>
              <a:ext cx="38853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Additional Colors / Highlights</a:t>
              </a:r>
              <a:endParaRPr sz="1100"/>
            </a:p>
          </p:txBody>
        </p:sp>
        <p:sp>
          <p:nvSpPr>
            <p:cNvPr id="419" name="Google Shape;419;p44"/>
            <p:cNvSpPr txBox="1"/>
            <p:nvPr/>
          </p:nvSpPr>
          <p:spPr>
            <a:xfrm>
              <a:off x="457200" y="5402153"/>
              <a:ext cx="38853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Text / Background Colors</a:t>
              </a:r>
              <a:endParaRPr sz="1100"/>
            </a:p>
          </p:txBody>
        </p:sp>
        <p:grpSp>
          <p:nvGrpSpPr>
            <p:cNvPr id="420" name="Google Shape;420;p44"/>
            <p:cNvGrpSpPr/>
            <p:nvPr/>
          </p:nvGrpSpPr>
          <p:grpSpPr>
            <a:xfrm>
              <a:off x="457476" y="4598157"/>
              <a:ext cx="1222851" cy="522656"/>
              <a:chOff x="5882713" y="3076219"/>
              <a:chExt cx="949714" cy="776030"/>
            </a:xfrm>
          </p:grpSpPr>
          <p:sp>
            <p:nvSpPr>
              <p:cNvPr id="421" name="Google Shape;421;p44"/>
              <p:cNvSpPr/>
              <p:nvPr/>
            </p:nvSpPr>
            <p:spPr>
              <a:xfrm>
                <a:off x="5882713" y="3076219"/>
                <a:ext cx="729600" cy="765900"/>
              </a:xfrm>
              <a:prstGeom prst="rect">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4</a:t>
                </a:r>
                <a:endParaRPr sz="1100"/>
              </a:p>
            </p:txBody>
          </p:sp>
          <p:grpSp>
            <p:nvGrpSpPr>
              <p:cNvPr id="422" name="Google Shape;422;p44"/>
              <p:cNvGrpSpPr/>
              <p:nvPr/>
            </p:nvGrpSpPr>
            <p:grpSpPr>
              <a:xfrm rot="-5400000">
                <a:off x="6332245" y="3352068"/>
                <a:ext cx="775963" cy="224400"/>
                <a:chOff x="255551" y="3004902"/>
                <a:chExt cx="1869790" cy="224400"/>
              </a:xfrm>
            </p:grpSpPr>
            <p:sp>
              <p:nvSpPr>
                <p:cNvPr id="423" name="Google Shape;423;p44"/>
                <p:cNvSpPr/>
                <p:nvPr/>
              </p:nvSpPr>
              <p:spPr>
                <a:xfrm>
                  <a:off x="255551" y="3004902"/>
                  <a:ext cx="396600" cy="224400"/>
                </a:xfrm>
                <a:prstGeom prst="rect">
                  <a:avLst/>
                </a:prstGeom>
                <a:solidFill>
                  <a:srgbClr val="15050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4" name="Google Shape;424;p44"/>
                <p:cNvSpPr/>
                <p:nvPr/>
              </p:nvSpPr>
              <p:spPr>
                <a:xfrm>
                  <a:off x="623844" y="3004902"/>
                  <a:ext cx="396600" cy="224400"/>
                </a:xfrm>
                <a:prstGeom prst="rect">
                  <a:avLst/>
                </a:prstGeom>
                <a:solidFill>
                  <a:srgbClr val="350C0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5" name="Google Shape;425;p44"/>
                <p:cNvSpPr/>
                <p:nvPr/>
              </p:nvSpPr>
              <p:spPr>
                <a:xfrm>
                  <a:off x="992143" y="3004902"/>
                  <a:ext cx="396600" cy="224400"/>
                </a:xfrm>
                <a:prstGeom prst="rect">
                  <a:avLst/>
                </a:prstGeom>
                <a:solidFill>
                  <a:srgbClr val="6A190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6" name="Google Shape;426;p44"/>
                <p:cNvSpPr/>
                <p:nvPr/>
              </p:nvSpPr>
              <p:spPr>
                <a:xfrm>
                  <a:off x="1360439" y="3004902"/>
                  <a:ext cx="396600" cy="224400"/>
                </a:xfrm>
                <a:prstGeom prst="rect">
                  <a:avLst/>
                </a:prstGeom>
                <a:solidFill>
                  <a:srgbClr val="9F260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27" name="Google Shape;427;p44"/>
                <p:cNvSpPr/>
                <p:nvPr/>
              </p:nvSpPr>
              <p:spPr>
                <a:xfrm>
                  <a:off x="1728741" y="3004902"/>
                  <a:ext cx="396600" cy="224400"/>
                </a:xfrm>
                <a:prstGeom prst="rect">
                  <a:avLst/>
                </a:prstGeom>
                <a:solidFill>
                  <a:srgbClr val="BF2E0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grpSp>
          <p:nvGrpSpPr>
            <p:cNvPr id="428" name="Google Shape;428;p44"/>
            <p:cNvGrpSpPr/>
            <p:nvPr/>
          </p:nvGrpSpPr>
          <p:grpSpPr>
            <a:xfrm>
              <a:off x="2278602" y="4598142"/>
              <a:ext cx="1327456" cy="515849"/>
              <a:chOff x="5795374" y="3076197"/>
              <a:chExt cx="1030954" cy="765923"/>
            </a:xfrm>
          </p:grpSpPr>
          <p:sp>
            <p:nvSpPr>
              <p:cNvPr id="429" name="Google Shape;429;p44"/>
              <p:cNvSpPr/>
              <p:nvPr/>
            </p:nvSpPr>
            <p:spPr>
              <a:xfrm>
                <a:off x="5795374" y="3076220"/>
                <a:ext cx="778500" cy="765900"/>
              </a:xfrm>
              <a:prstGeom prst="rect">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5</a:t>
                </a:r>
                <a:endParaRPr sz="1100"/>
              </a:p>
            </p:txBody>
          </p:sp>
          <p:grpSp>
            <p:nvGrpSpPr>
              <p:cNvPr id="430" name="Google Shape;430;p44"/>
              <p:cNvGrpSpPr/>
              <p:nvPr/>
            </p:nvGrpSpPr>
            <p:grpSpPr>
              <a:xfrm rot="-5400000">
                <a:off x="6317087" y="3332837"/>
                <a:ext cx="765882" cy="252601"/>
                <a:chOff x="280061" y="2970602"/>
                <a:chExt cx="1845498" cy="252601"/>
              </a:xfrm>
            </p:grpSpPr>
            <p:sp>
              <p:nvSpPr>
                <p:cNvPr id="431" name="Google Shape;431;p44"/>
                <p:cNvSpPr/>
                <p:nvPr/>
              </p:nvSpPr>
              <p:spPr>
                <a:xfrm>
                  <a:off x="280061" y="2970602"/>
                  <a:ext cx="372300" cy="252600"/>
                </a:xfrm>
                <a:prstGeom prst="rect">
                  <a:avLst/>
                </a:prstGeom>
                <a:solidFill>
                  <a:srgbClr val="872E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2" name="Google Shape;432;p44"/>
                <p:cNvSpPr/>
                <p:nvPr/>
              </p:nvSpPr>
              <p:spPr>
                <a:xfrm>
                  <a:off x="648367" y="2970603"/>
                  <a:ext cx="372300" cy="252600"/>
                </a:xfrm>
                <a:prstGeom prst="rect">
                  <a:avLst/>
                </a:prstGeom>
                <a:solidFill>
                  <a:srgbClr val="CA45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3" name="Google Shape;433;p44"/>
                <p:cNvSpPr/>
                <p:nvPr/>
              </p:nvSpPr>
              <p:spPr>
                <a:xfrm>
                  <a:off x="1016662" y="2970603"/>
                  <a:ext cx="372300" cy="252600"/>
                </a:xfrm>
                <a:prstGeom prst="rect">
                  <a:avLst/>
                </a:prstGeom>
                <a:solidFill>
                  <a:srgbClr val="FF9F6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4" name="Google Shape;434;p44"/>
                <p:cNvSpPr/>
                <p:nvPr/>
              </p:nvSpPr>
              <p:spPr>
                <a:xfrm>
                  <a:off x="1384961" y="2970603"/>
                  <a:ext cx="372300" cy="252600"/>
                </a:xfrm>
                <a:prstGeom prst="rect">
                  <a:avLst/>
                </a:prstGeom>
                <a:solidFill>
                  <a:srgbClr val="FFBF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5" name="Google Shape;435;p44"/>
                <p:cNvSpPr/>
                <p:nvPr/>
              </p:nvSpPr>
              <p:spPr>
                <a:xfrm>
                  <a:off x="1753259" y="2970603"/>
                  <a:ext cx="372300" cy="252600"/>
                </a:xfrm>
                <a:prstGeom prst="rect">
                  <a:avLst/>
                </a:prstGeom>
                <a:solidFill>
                  <a:srgbClr val="FFDFC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grpSp>
          <p:nvGrpSpPr>
            <p:cNvPr id="436" name="Google Shape;436;p44"/>
            <p:cNvGrpSpPr/>
            <p:nvPr/>
          </p:nvGrpSpPr>
          <p:grpSpPr>
            <a:xfrm>
              <a:off x="4203684" y="4598145"/>
              <a:ext cx="1314325" cy="515844"/>
              <a:chOff x="5788771" y="3076203"/>
              <a:chExt cx="1020756" cy="765916"/>
            </a:xfrm>
          </p:grpSpPr>
          <p:sp>
            <p:nvSpPr>
              <p:cNvPr id="437" name="Google Shape;437;p44"/>
              <p:cNvSpPr/>
              <p:nvPr/>
            </p:nvSpPr>
            <p:spPr>
              <a:xfrm>
                <a:off x="5788771" y="3076219"/>
                <a:ext cx="778500" cy="765900"/>
              </a:xfrm>
              <a:prstGeom prst="rect">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Accent 6</a:t>
                </a:r>
                <a:endParaRPr sz="1100"/>
              </a:p>
            </p:txBody>
          </p:sp>
          <p:grpSp>
            <p:nvGrpSpPr>
              <p:cNvPr id="438" name="Google Shape;438;p44"/>
              <p:cNvGrpSpPr/>
              <p:nvPr/>
            </p:nvGrpSpPr>
            <p:grpSpPr>
              <a:xfrm rot="-5400000">
                <a:off x="6305386" y="3337938"/>
                <a:ext cx="765875" cy="242405"/>
                <a:chOff x="280063" y="2963996"/>
                <a:chExt cx="1845483" cy="242405"/>
              </a:xfrm>
            </p:grpSpPr>
            <p:sp>
              <p:nvSpPr>
                <p:cNvPr id="439" name="Google Shape;439;p44"/>
                <p:cNvSpPr/>
                <p:nvPr/>
              </p:nvSpPr>
              <p:spPr>
                <a:xfrm>
                  <a:off x="280063" y="2963996"/>
                  <a:ext cx="372300" cy="242400"/>
                </a:xfrm>
                <a:prstGeom prst="rect">
                  <a:avLst/>
                </a:prstGeom>
                <a:solidFill>
                  <a:srgbClr val="68493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0" name="Google Shape;440;p44"/>
                <p:cNvSpPr/>
                <p:nvPr/>
              </p:nvSpPr>
              <p:spPr>
                <a:xfrm>
                  <a:off x="648353" y="2964000"/>
                  <a:ext cx="372300" cy="242400"/>
                </a:xfrm>
                <a:prstGeom prst="rect">
                  <a:avLst/>
                </a:prstGeom>
                <a:solidFill>
                  <a:srgbClr val="9C6D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1" name="Google Shape;441;p44"/>
                <p:cNvSpPr/>
                <p:nvPr/>
              </p:nvSpPr>
              <p:spPr>
                <a:xfrm>
                  <a:off x="1016654" y="2963999"/>
                  <a:ext cx="372300" cy="242400"/>
                </a:xfrm>
                <a:prstGeom prst="rect">
                  <a:avLst/>
                </a:prstGeom>
                <a:solidFill>
                  <a:srgbClr val="D7BE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2" name="Google Shape;442;p44"/>
                <p:cNvSpPr/>
                <p:nvPr/>
              </p:nvSpPr>
              <p:spPr>
                <a:xfrm>
                  <a:off x="1384948" y="2964000"/>
                  <a:ext cx="372300" cy="242400"/>
                </a:xfrm>
                <a:prstGeom prst="rect">
                  <a:avLst/>
                </a:prstGeom>
                <a:solidFill>
                  <a:srgbClr val="E4D3C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3" name="Google Shape;443;p44"/>
                <p:cNvSpPr/>
                <p:nvPr/>
              </p:nvSpPr>
              <p:spPr>
                <a:xfrm>
                  <a:off x="1753246" y="2964001"/>
                  <a:ext cx="372300" cy="242400"/>
                </a:xfrm>
                <a:prstGeom prst="rect">
                  <a:avLst/>
                </a:prstGeom>
                <a:solidFill>
                  <a:srgbClr val="F1E9E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grpSp>
          <p:nvGrpSpPr>
            <p:cNvPr id="444" name="Google Shape;444;p44"/>
            <p:cNvGrpSpPr/>
            <p:nvPr/>
          </p:nvGrpSpPr>
          <p:grpSpPr>
            <a:xfrm>
              <a:off x="456974" y="5618215"/>
              <a:ext cx="1696899" cy="515848"/>
              <a:chOff x="5882713" y="3076197"/>
              <a:chExt cx="837479" cy="765922"/>
            </a:xfrm>
          </p:grpSpPr>
          <p:sp>
            <p:nvSpPr>
              <p:cNvPr id="445" name="Google Shape;445;p44"/>
              <p:cNvSpPr/>
              <p:nvPr/>
            </p:nvSpPr>
            <p:spPr>
              <a:xfrm>
                <a:off x="5882713" y="3076219"/>
                <a:ext cx="460800" cy="765900"/>
              </a:xfrm>
              <a:prstGeom prst="rect">
                <a:avLst/>
              </a:prstGeom>
              <a:solidFill>
                <a:schemeClr val="lt2"/>
              </a:solidFill>
              <a:ln w="12700" cap="flat" cmpd="sng">
                <a:solidFill>
                  <a:srgbClr val="CEBC9E"/>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Light</a:t>
                </a:r>
                <a:endParaRPr sz="1100"/>
              </a:p>
            </p:txBody>
          </p:sp>
          <p:grpSp>
            <p:nvGrpSpPr>
              <p:cNvPr id="446" name="Google Shape;446;p44"/>
              <p:cNvGrpSpPr/>
              <p:nvPr/>
            </p:nvGrpSpPr>
            <p:grpSpPr>
              <a:xfrm rot="-5400000">
                <a:off x="6151102" y="3272987"/>
                <a:ext cx="765880" cy="372300"/>
                <a:chOff x="280061" y="2744768"/>
                <a:chExt cx="1845493" cy="372300"/>
              </a:xfrm>
            </p:grpSpPr>
            <p:sp>
              <p:nvSpPr>
                <p:cNvPr id="447" name="Google Shape;447;p44"/>
                <p:cNvSpPr/>
                <p:nvPr/>
              </p:nvSpPr>
              <p:spPr>
                <a:xfrm>
                  <a:off x="280061" y="2744768"/>
                  <a:ext cx="372300" cy="372300"/>
                </a:xfrm>
                <a:prstGeom prst="rect">
                  <a:avLst/>
                </a:prstGeom>
                <a:solidFill>
                  <a:srgbClr val="201A1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48" name="Google Shape;448;p44"/>
                <p:cNvSpPr/>
                <p:nvPr/>
              </p:nvSpPr>
              <p:spPr>
                <a:xfrm>
                  <a:off x="648358" y="2744768"/>
                  <a:ext cx="372300" cy="372300"/>
                </a:xfrm>
                <a:prstGeom prst="rect">
                  <a:avLst/>
                </a:prstGeom>
                <a:solidFill>
                  <a:srgbClr val="51412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49" name="Google Shape;449;p44"/>
                <p:cNvSpPr/>
                <p:nvPr/>
              </p:nvSpPr>
              <p:spPr>
                <a:xfrm>
                  <a:off x="1016656" y="2744768"/>
                  <a:ext cx="372300" cy="372300"/>
                </a:xfrm>
                <a:prstGeom prst="rect">
                  <a:avLst/>
                </a:prstGeom>
                <a:solidFill>
                  <a:srgbClr val="A2835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50" name="Google Shape;450;p44"/>
                <p:cNvSpPr/>
                <p:nvPr/>
              </p:nvSpPr>
              <p:spPr>
                <a:xfrm>
                  <a:off x="1384957" y="2744768"/>
                  <a:ext cx="372300" cy="372300"/>
                </a:xfrm>
                <a:prstGeom prst="rect">
                  <a:avLst/>
                </a:prstGeom>
                <a:solidFill>
                  <a:srgbClr val="CEBC9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451" name="Google Shape;451;p44"/>
                <p:cNvSpPr/>
                <p:nvPr/>
              </p:nvSpPr>
              <p:spPr>
                <a:xfrm>
                  <a:off x="1753254" y="2744768"/>
                  <a:ext cx="372300" cy="372300"/>
                </a:xfrm>
                <a:prstGeom prst="rect">
                  <a:avLst/>
                </a:prstGeom>
                <a:solidFill>
                  <a:srgbClr val="E6DDC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grpSp>
        </p:grpSp>
        <p:grpSp>
          <p:nvGrpSpPr>
            <p:cNvPr id="452" name="Google Shape;452;p44"/>
            <p:cNvGrpSpPr/>
            <p:nvPr/>
          </p:nvGrpSpPr>
          <p:grpSpPr>
            <a:xfrm>
              <a:off x="3362513" y="5618216"/>
              <a:ext cx="1679585" cy="515848"/>
              <a:chOff x="5882713" y="3076198"/>
              <a:chExt cx="828933" cy="765921"/>
            </a:xfrm>
          </p:grpSpPr>
          <p:sp>
            <p:nvSpPr>
              <p:cNvPr id="453" name="Google Shape;453;p44"/>
              <p:cNvSpPr/>
              <p:nvPr/>
            </p:nvSpPr>
            <p:spPr>
              <a:xfrm>
                <a:off x="5882713" y="3076219"/>
                <a:ext cx="460800" cy="765900"/>
              </a:xfrm>
              <a:prstGeom prst="rect">
                <a:avLst/>
              </a:pr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a:solidFill>
                      <a:schemeClr val="lt1"/>
                    </a:solidFill>
                    <a:latin typeface="Arial"/>
                    <a:ea typeface="Arial"/>
                    <a:cs typeface="Arial"/>
                    <a:sym typeface="Arial"/>
                  </a:rPr>
                  <a:t>Dark</a:t>
                </a:r>
                <a:endParaRPr sz="1100"/>
              </a:p>
            </p:txBody>
          </p:sp>
          <p:grpSp>
            <p:nvGrpSpPr>
              <p:cNvPr id="454" name="Google Shape;454;p44"/>
              <p:cNvGrpSpPr/>
              <p:nvPr/>
            </p:nvGrpSpPr>
            <p:grpSpPr>
              <a:xfrm rot="-5400000">
                <a:off x="6142557" y="3272988"/>
                <a:ext cx="765880" cy="372300"/>
                <a:chOff x="280061" y="2736223"/>
                <a:chExt cx="1845493" cy="372300"/>
              </a:xfrm>
            </p:grpSpPr>
            <p:sp>
              <p:nvSpPr>
                <p:cNvPr id="455" name="Google Shape;455;p44"/>
                <p:cNvSpPr/>
                <p:nvPr/>
              </p:nvSpPr>
              <p:spPr>
                <a:xfrm>
                  <a:off x="280061" y="2736223"/>
                  <a:ext cx="372300" cy="3723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6" name="Google Shape;456;p44"/>
                <p:cNvSpPr/>
                <p:nvPr/>
              </p:nvSpPr>
              <p:spPr>
                <a:xfrm>
                  <a:off x="648358" y="2736223"/>
                  <a:ext cx="372300" cy="372300"/>
                </a:xfrm>
                <a:prstGeom prst="rect">
                  <a:avLst/>
                </a:prstGeom>
                <a:solidFill>
                  <a:srgbClr val="60606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7" name="Google Shape;457;p44"/>
                <p:cNvSpPr/>
                <p:nvPr/>
              </p:nvSpPr>
              <p:spPr>
                <a:xfrm>
                  <a:off x="1016656" y="2736223"/>
                  <a:ext cx="372300" cy="372300"/>
                </a:xfrm>
                <a:prstGeom prst="rect">
                  <a:avLst/>
                </a:prstGeom>
                <a:solidFill>
                  <a:srgbClr val="B2B2B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8" name="Google Shape;458;p44"/>
                <p:cNvSpPr/>
                <p:nvPr/>
              </p:nvSpPr>
              <p:spPr>
                <a:xfrm>
                  <a:off x="1384957" y="2736223"/>
                  <a:ext cx="372300" cy="372300"/>
                </a:xfrm>
                <a:prstGeom prst="rect">
                  <a:avLst/>
                </a:prstGeom>
                <a:solidFill>
                  <a:srgbClr val="CCCCC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9" name="Google Shape;459;p44"/>
                <p:cNvSpPr/>
                <p:nvPr/>
              </p:nvSpPr>
              <p:spPr>
                <a:xfrm>
                  <a:off x="1753254" y="2736223"/>
                  <a:ext cx="372300" cy="372300"/>
                </a:xfrm>
                <a:prstGeom prst="rect">
                  <a:avLst/>
                </a:prstGeom>
                <a:solidFill>
                  <a:srgbClr val="E5E5E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sp>
          <p:nvSpPr>
            <p:cNvPr id="460" name="Google Shape;460;p44"/>
            <p:cNvSpPr txBox="1"/>
            <p:nvPr/>
          </p:nvSpPr>
          <p:spPr>
            <a:xfrm>
              <a:off x="7043990" y="4263700"/>
              <a:ext cx="13059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Fonts</a:t>
              </a:r>
              <a:endParaRPr sz="1100"/>
            </a:p>
          </p:txBody>
        </p:sp>
        <p:pic>
          <p:nvPicPr>
            <p:cNvPr id="461" name="Google Shape;461;p44"/>
            <p:cNvPicPr preferRelativeResize="0"/>
            <p:nvPr/>
          </p:nvPicPr>
          <p:blipFill rotWithShape="1">
            <a:blip r:embed="rId2">
              <a:alphaModFix/>
            </a:blip>
            <a:srcRect/>
            <a:stretch/>
          </p:blipFill>
          <p:spPr>
            <a:xfrm>
              <a:off x="6943602" y="2075929"/>
              <a:ext cx="2986800" cy="2009700"/>
            </a:xfrm>
            <a:prstGeom prst="rect">
              <a:avLst/>
            </a:prstGeom>
            <a:noFill/>
            <a:ln>
              <a:noFill/>
            </a:ln>
          </p:spPr>
        </p:pic>
        <p:sp>
          <p:nvSpPr>
            <p:cNvPr id="462" name="Google Shape;462;p44"/>
            <p:cNvSpPr txBox="1"/>
            <p:nvPr/>
          </p:nvSpPr>
          <p:spPr>
            <a:xfrm>
              <a:off x="7043990" y="1698171"/>
              <a:ext cx="3885300" cy="164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900">
                  <a:solidFill>
                    <a:schemeClr val="dk1"/>
                  </a:solidFill>
                  <a:latin typeface="Arial"/>
                  <a:ea typeface="Arial"/>
                  <a:cs typeface="Arial"/>
                  <a:sym typeface="Arial"/>
                </a:rPr>
                <a:t>Color Usage</a:t>
              </a:r>
              <a:endParaRPr sz="1100"/>
            </a:p>
          </p:txBody>
        </p:sp>
        <p:pic>
          <p:nvPicPr>
            <p:cNvPr id="463" name="Google Shape;463;p44"/>
            <p:cNvPicPr preferRelativeResize="0"/>
            <p:nvPr/>
          </p:nvPicPr>
          <p:blipFill rotWithShape="1">
            <a:blip r:embed="rId3">
              <a:alphaModFix/>
            </a:blip>
            <a:srcRect/>
            <a:stretch/>
          </p:blipFill>
          <p:spPr>
            <a:xfrm>
              <a:off x="10031735" y="2071999"/>
              <a:ext cx="933300" cy="2009700"/>
            </a:xfrm>
            <a:prstGeom prst="rect">
              <a:avLst/>
            </a:prstGeom>
            <a:noFill/>
            <a:ln>
              <a:noFill/>
            </a:ln>
          </p:spPr>
        </p:pic>
      </p:grpSp>
      <p:sp>
        <p:nvSpPr>
          <p:cNvPr id="464" name="Google Shape;464;p44"/>
          <p:cNvSpPr txBox="1"/>
          <p:nvPr/>
        </p:nvSpPr>
        <p:spPr>
          <a:xfrm>
            <a:off x="2033871" y="2052284"/>
            <a:ext cx="657000" cy="25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1E0C39"/>
              </a:solidFill>
              <a:latin typeface="Arial"/>
              <a:ea typeface="Arial"/>
              <a:cs typeface="Arial"/>
              <a:sym typeface="Arial"/>
            </a:endParaRPr>
          </a:p>
        </p:txBody>
      </p:sp>
      <p:sp>
        <p:nvSpPr>
          <p:cNvPr id="465" name="Google Shape;465;p44"/>
          <p:cNvSpPr txBox="1"/>
          <p:nvPr/>
        </p:nvSpPr>
        <p:spPr>
          <a:xfrm>
            <a:off x="2850836" y="2052284"/>
            <a:ext cx="657000" cy="25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1E0C39"/>
              </a:solidFill>
              <a:latin typeface="Arial"/>
              <a:ea typeface="Arial"/>
              <a:cs typeface="Arial"/>
              <a:sym typeface="Arial"/>
            </a:endParaRPr>
          </a:p>
        </p:txBody>
      </p:sp>
      <p:sp>
        <p:nvSpPr>
          <p:cNvPr id="466" name="Google Shape;466;p44"/>
          <p:cNvSpPr txBox="1"/>
          <p:nvPr/>
        </p:nvSpPr>
        <p:spPr>
          <a:xfrm>
            <a:off x="3675134" y="2067421"/>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#270F53</a:t>
            </a:r>
            <a:endParaRPr sz="600">
              <a:solidFill>
                <a:srgbClr val="1E0C39"/>
              </a:solidFill>
              <a:latin typeface="Arial"/>
              <a:ea typeface="Arial"/>
              <a:cs typeface="Arial"/>
              <a:sym typeface="Arial"/>
            </a:endParaRPr>
          </a:p>
        </p:txBody>
      </p:sp>
      <p:sp>
        <p:nvSpPr>
          <p:cNvPr id="467" name="Google Shape;467;p44"/>
          <p:cNvSpPr txBox="1"/>
          <p:nvPr/>
        </p:nvSpPr>
        <p:spPr>
          <a:xfrm>
            <a:off x="2831492" y="2067421"/>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#36177B</a:t>
            </a:r>
            <a:endParaRPr sz="600">
              <a:solidFill>
                <a:srgbClr val="1E0C39"/>
              </a:solidFill>
              <a:latin typeface="Arial"/>
              <a:ea typeface="Arial"/>
              <a:cs typeface="Arial"/>
              <a:sym typeface="Arial"/>
            </a:endParaRPr>
          </a:p>
        </p:txBody>
      </p:sp>
      <p:sp>
        <p:nvSpPr>
          <p:cNvPr id="468" name="Google Shape;468;p44"/>
          <p:cNvSpPr txBox="1"/>
          <p:nvPr/>
        </p:nvSpPr>
        <p:spPr>
          <a:xfrm>
            <a:off x="2009621" y="2067421"/>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#8158E3</a:t>
            </a:r>
            <a:endParaRPr sz="600">
              <a:solidFill>
                <a:srgbClr val="1E0C39"/>
              </a:solidFill>
              <a:latin typeface="Arial"/>
              <a:ea typeface="Arial"/>
              <a:cs typeface="Arial"/>
              <a:sym typeface="Arial"/>
            </a:endParaRPr>
          </a:p>
        </p:txBody>
      </p:sp>
      <p:sp>
        <p:nvSpPr>
          <p:cNvPr id="469" name="Google Shape;469;p44"/>
          <p:cNvSpPr txBox="1"/>
          <p:nvPr/>
        </p:nvSpPr>
        <p:spPr>
          <a:xfrm>
            <a:off x="1182306" y="2067421"/>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#A98EEC</a:t>
            </a:r>
            <a:endParaRPr sz="600">
              <a:solidFill>
                <a:srgbClr val="1E0C39"/>
              </a:solidFill>
              <a:latin typeface="Arial"/>
              <a:ea typeface="Arial"/>
              <a:cs typeface="Arial"/>
              <a:sym typeface="Arial"/>
            </a:endParaRPr>
          </a:p>
        </p:txBody>
      </p:sp>
      <p:sp>
        <p:nvSpPr>
          <p:cNvPr id="470" name="Google Shape;470;p44"/>
          <p:cNvSpPr txBox="1"/>
          <p:nvPr/>
        </p:nvSpPr>
        <p:spPr>
          <a:xfrm>
            <a:off x="402793" y="2067421"/>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#D4C6F5</a:t>
            </a:r>
            <a:endParaRPr sz="600">
              <a:solidFill>
                <a:srgbClr val="1E0C39"/>
              </a:solidFill>
              <a:latin typeface="Arial"/>
              <a:ea typeface="Arial"/>
              <a:cs typeface="Arial"/>
              <a:sym typeface="Arial"/>
            </a:endParaRPr>
          </a:p>
        </p:txBody>
      </p:sp>
      <p:sp>
        <p:nvSpPr>
          <p:cNvPr id="471" name="Google Shape;471;p44"/>
          <p:cNvSpPr txBox="1"/>
          <p:nvPr/>
        </p:nvSpPr>
        <p:spPr>
          <a:xfrm>
            <a:off x="400911" y="1670392"/>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#461DA3</a:t>
            </a:r>
            <a:endParaRPr sz="600">
              <a:solidFill>
                <a:srgbClr val="FFFFFF"/>
              </a:solidFill>
              <a:latin typeface="Arial"/>
              <a:ea typeface="Arial"/>
              <a:cs typeface="Arial"/>
              <a:sym typeface="Arial"/>
            </a:endParaRPr>
          </a:p>
        </p:txBody>
      </p:sp>
      <p:sp>
        <p:nvSpPr>
          <p:cNvPr id="472" name="Google Shape;472;p44"/>
          <p:cNvSpPr txBox="1"/>
          <p:nvPr/>
        </p:nvSpPr>
        <p:spPr>
          <a:xfrm>
            <a:off x="1938863"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#233E4F</a:t>
            </a:r>
            <a:endParaRPr sz="600">
              <a:solidFill>
                <a:srgbClr val="1E0C39"/>
              </a:solidFill>
              <a:latin typeface="Arial"/>
              <a:ea typeface="Arial"/>
              <a:cs typeface="Arial"/>
              <a:sym typeface="Arial"/>
            </a:endParaRPr>
          </a:p>
        </p:txBody>
      </p:sp>
      <p:sp>
        <p:nvSpPr>
          <p:cNvPr id="473" name="Google Shape;473;p44"/>
          <p:cNvSpPr txBox="1"/>
          <p:nvPr/>
        </p:nvSpPr>
        <p:spPr>
          <a:xfrm>
            <a:off x="1536092"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#345B74</a:t>
            </a:r>
            <a:endParaRPr sz="600">
              <a:solidFill>
                <a:srgbClr val="1E0C39"/>
              </a:solidFill>
              <a:latin typeface="Arial"/>
              <a:ea typeface="Arial"/>
              <a:cs typeface="Arial"/>
              <a:sym typeface="Arial"/>
            </a:endParaRPr>
          </a:p>
        </p:txBody>
      </p:sp>
      <p:sp>
        <p:nvSpPr>
          <p:cNvPr id="474" name="Google Shape;474;p44"/>
          <p:cNvSpPr txBox="1"/>
          <p:nvPr/>
        </p:nvSpPr>
        <p:spPr>
          <a:xfrm>
            <a:off x="1133321"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#79CDFD</a:t>
            </a:r>
            <a:endParaRPr sz="600">
              <a:solidFill>
                <a:srgbClr val="1E0C39"/>
              </a:solidFill>
              <a:latin typeface="Arial"/>
              <a:ea typeface="Arial"/>
              <a:cs typeface="Arial"/>
              <a:sym typeface="Arial"/>
            </a:endParaRPr>
          </a:p>
        </p:txBody>
      </p:sp>
      <p:sp>
        <p:nvSpPr>
          <p:cNvPr id="475" name="Google Shape;475;p44"/>
          <p:cNvSpPr txBox="1"/>
          <p:nvPr/>
        </p:nvSpPr>
        <p:spPr>
          <a:xfrm>
            <a:off x="730549"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#9ADDFE</a:t>
            </a:r>
            <a:endParaRPr sz="600">
              <a:solidFill>
                <a:srgbClr val="1E0C39"/>
              </a:solidFill>
              <a:latin typeface="Arial"/>
              <a:ea typeface="Arial"/>
              <a:cs typeface="Arial"/>
              <a:sym typeface="Arial"/>
            </a:endParaRPr>
          </a:p>
        </p:txBody>
      </p:sp>
      <p:sp>
        <p:nvSpPr>
          <p:cNvPr id="476" name="Google Shape;476;p44"/>
          <p:cNvSpPr txBox="1"/>
          <p:nvPr/>
        </p:nvSpPr>
        <p:spPr>
          <a:xfrm>
            <a:off x="344106"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#C9EFFE</a:t>
            </a:r>
            <a:endParaRPr sz="600">
              <a:solidFill>
                <a:srgbClr val="1E0C39"/>
              </a:solidFill>
              <a:latin typeface="Arial"/>
              <a:ea typeface="Arial"/>
              <a:cs typeface="Arial"/>
              <a:sym typeface="Arial"/>
            </a:endParaRPr>
          </a:p>
        </p:txBody>
      </p:sp>
      <p:sp>
        <p:nvSpPr>
          <p:cNvPr id="477" name="Google Shape;477;p44"/>
          <p:cNvSpPr txBox="1"/>
          <p:nvPr/>
        </p:nvSpPr>
        <p:spPr>
          <a:xfrm>
            <a:off x="400911" y="2612006"/>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#44789B</a:t>
            </a:r>
            <a:endParaRPr sz="600">
              <a:solidFill>
                <a:srgbClr val="FFFFFF"/>
              </a:solidFill>
              <a:latin typeface="Arial"/>
              <a:ea typeface="Arial"/>
              <a:cs typeface="Arial"/>
              <a:sym typeface="Arial"/>
            </a:endParaRPr>
          </a:p>
        </p:txBody>
      </p:sp>
      <p:sp>
        <p:nvSpPr>
          <p:cNvPr id="478" name="Google Shape;478;p44"/>
          <p:cNvSpPr txBox="1"/>
          <p:nvPr/>
        </p:nvSpPr>
        <p:spPr>
          <a:xfrm>
            <a:off x="4121449"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#37606F</a:t>
            </a:r>
            <a:endParaRPr sz="600">
              <a:solidFill>
                <a:srgbClr val="1E0C39"/>
              </a:solidFill>
              <a:latin typeface="Arial"/>
              <a:ea typeface="Arial"/>
              <a:cs typeface="Arial"/>
              <a:sym typeface="Arial"/>
            </a:endParaRPr>
          </a:p>
        </p:txBody>
      </p:sp>
      <p:sp>
        <p:nvSpPr>
          <p:cNvPr id="479" name="Google Shape;479;p44"/>
          <p:cNvSpPr txBox="1"/>
          <p:nvPr/>
        </p:nvSpPr>
        <p:spPr>
          <a:xfrm>
            <a:off x="3718677"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#508EA6</a:t>
            </a:r>
            <a:endParaRPr sz="600">
              <a:solidFill>
                <a:srgbClr val="1E0C39"/>
              </a:solidFill>
              <a:latin typeface="Arial"/>
              <a:ea typeface="Arial"/>
              <a:cs typeface="Arial"/>
              <a:sym typeface="Arial"/>
            </a:endParaRPr>
          </a:p>
        </p:txBody>
      </p:sp>
      <p:sp>
        <p:nvSpPr>
          <p:cNvPr id="480" name="Google Shape;480;p44"/>
          <p:cNvSpPr txBox="1"/>
          <p:nvPr/>
        </p:nvSpPr>
        <p:spPr>
          <a:xfrm>
            <a:off x="3315906"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#92E2FA</a:t>
            </a:r>
            <a:endParaRPr sz="600">
              <a:solidFill>
                <a:srgbClr val="1E0C39"/>
              </a:solidFill>
              <a:latin typeface="Arial"/>
              <a:ea typeface="Arial"/>
              <a:cs typeface="Arial"/>
              <a:sym typeface="Arial"/>
            </a:endParaRPr>
          </a:p>
        </p:txBody>
      </p:sp>
      <p:sp>
        <p:nvSpPr>
          <p:cNvPr id="481" name="Google Shape;481;p44"/>
          <p:cNvSpPr txBox="1"/>
          <p:nvPr/>
        </p:nvSpPr>
        <p:spPr>
          <a:xfrm>
            <a:off x="2913134"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#B0EBFC</a:t>
            </a:r>
            <a:endParaRPr sz="600">
              <a:solidFill>
                <a:srgbClr val="1E0C39"/>
              </a:solidFill>
              <a:latin typeface="Arial"/>
              <a:ea typeface="Arial"/>
              <a:cs typeface="Arial"/>
              <a:sym typeface="Arial"/>
            </a:endParaRPr>
          </a:p>
        </p:txBody>
      </p:sp>
      <p:sp>
        <p:nvSpPr>
          <p:cNvPr id="482" name="Google Shape;482;p44"/>
          <p:cNvSpPr txBox="1"/>
          <p:nvPr/>
        </p:nvSpPr>
        <p:spPr>
          <a:xfrm>
            <a:off x="2526692" y="2981821"/>
            <a:ext cx="382500" cy="11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#D5F6FE</a:t>
            </a:r>
            <a:endParaRPr sz="600">
              <a:solidFill>
                <a:srgbClr val="1E0C39"/>
              </a:solidFill>
              <a:latin typeface="Arial"/>
              <a:ea typeface="Arial"/>
              <a:cs typeface="Arial"/>
              <a:sym typeface="Arial"/>
            </a:endParaRPr>
          </a:p>
        </p:txBody>
      </p:sp>
      <p:sp>
        <p:nvSpPr>
          <p:cNvPr id="483" name="Google Shape;483;p44"/>
          <p:cNvSpPr txBox="1"/>
          <p:nvPr/>
        </p:nvSpPr>
        <p:spPr>
          <a:xfrm>
            <a:off x="2583497" y="2612006"/>
            <a:ext cx="519300" cy="117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#6CBEDE</a:t>
            </a:r>
            <a:endParaRPr sz="600">
              <a:solidFill>
                <a:srgbClr val="FFFFFF"/>
              </a:solidFill>
              <a:latin typeface="Arial"/>
              <a:ea typeface="Arial"/>
              <a:cs typeface="Arial"/>
              <a:sym typeface="Arial"/>
            </a:endParaRPr>
          </a:p>
        </p:txBody>
      </p:sp>
      <p:sp>
        <p:nvSpPr>
          <p:cNvPr id="484" name="Google Shape;484;p44"/>
          <p:cNvSpPr txBox="1"/>
          <p:nvPr/>
        </p:nvSpPr>
        <p:spPr>
          <a:xfrm>
            <a:off x="1291810" y="362963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#180601</a:t>
            </a:r>
            <a:endParaRPr sz="600">
              <a:solidFill>
                <a:srgbClr val="1E0C39"/>
              </a:solidFill>
              <a:latin typeface="Arial"/>
              <a:ea typeface="Arial"/>
              <a:cs typeface="Arial"/>
              <a:sym typeface="Arial"/>
            </a:endParaRPr>
          </a:p>
        </p:txBody>
      </p:sp>
      <p:sp>
        <p:nvSpPr>
          <p:cNvPr id="485" name="Google Shape;485;p44"/>
          <p:cNvSpPr txBox="1"/>
          <p:nvPr/>
        </p:nvSpPr>
        <p:spPr>
          <a:xfrm>
            <a:off x="1291810" y="35597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#311004</a:t>
            </a:r>
            <a:endParaRPr sz="600">
              <a:solidFill>
                <a:srgbClr val="1E0C39"/>
              </a:solidFill>
              <a:latin typeface="Arial"/>
              <a:ea typeface="Arial"/>
              <a:cs typeface="Arial"/>
              <a:sym typeface="Arial"/>
            </a:endParaRPr>
          </a:p>
        </p:txBody>
      </p:sp>
      <p:sp>
        <p:nvSpPr>
          <p:cNvPr id="486" name="Google Shape;486;p44"/>
          <p:cNvSpPr txBox="1"/>
          <p:nvPr/>
        </p:nvSpPr>
        <p:spPr>
          <a:xfrm>
            <a:off x="1291810" y="34835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#5C2009</a:t>
            </a:r>
            <a:endParaRPr sz="600">
              <a:solidFill>
                <a:srgbClr val="1E0C39"/>
              </a:solidFill>
              <a:latin typeface="Arial"/>
              <a:ea typeface="Arial"/>
              <a:cs typeface="Arial"/>
              <a:sym typeface="Arial"/>
            </a:endParaRPr>
          </a:p>
        </p:txBody>
      </p:sp>
      <p:sp>
        <p:nvSpPr>
          <p:cNvPr id="487" name="Google Shape;487;p44"/>
          <p:cNvSpPr txBox="1"/>
          <p:nvPr/>
        </p:nvSpPr>
        <p:spPr>
          <a:xfrm>
            <a:off x="1291810" y="3410555"/>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#8A2B0D</a:t>
            </a:r>
            <a:endParaRPr sz="600">
              <a:solidFill>
                <a:srgbClr val="1E0C39"/>
              </a:solidFill>
              <a:latin typeface="Arial"/>
              <a:ea typeface="Arial"/>
              <a:cs typeface="Arial"/>
              <a:sym typeface="Arial"/>
            </a:endParaRPr>
          </a:p>
        </p:txBody>
      </p:sp>
      <p:sp>
        <p:nvSpPr>
          <p:cNvPr id="488" name="Google Shape;488;p44"/>
          <p:cNvSpPr txBox="1"/>
          <p:nvPr/>
        </p:nvSpPr>
        <p:spPr>
          <a:xfrm>
            <a:off x="1291810" y="333118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#A53311</a:t>
            </a:r>
            <a:endParaRPr sz="600">
              <a:solidFill>
                <a:srgbClr val="1E0C39"/>
              </a:solidFill>
              <a:latin typeface="Arial"/>
              <a:ea typeface="Arial"/>
              <a:cs typeface="Arial"/>
              <a:sym typeface="Arial"/>
            </a:endParaRPr>
          </a:p>
        </p:txBody>
      </p:sp>
      <p:sp>
        <p:nvSpPr>
          <p:cNvPr id="489" name="Google Shape;489;p44"/>
          <p:cNvSpPr txBox="1"/>
          <p:nvPr/>
        </p:nvSpPr>
        <p:spPr>
          <a:xfrm>
            <a:off x="403965" y="352803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#B83713</a:t>
            </a:r>
            <a:endParaRPr sz="600">
              <a:solidFill>
                <a:srgbClr val="FFFFFF"/>
              </a:solidFill>
              <a:latin typeface="Arial"/>
              <a:ea typeface="Arial"/>
              <a:cs typeface="Arial"/>
              <a:sym typeface="Arial"/>
            </a:endParaRPr>
          </a:p>
        </p:txBody>
      </p:sp>
      <p:sp>
        <p:nvSpPr>
          <p:cNvPr id="490" name="Google Shape;490;p44"/>
          <p:cNvSpPr txBox="1"/>
          <p:nvPr/>
        </p:nvSpPr>
        <p:spPr>
          <a:xfrm>
            <a:off x="2738678" y="362963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#753205</a:t>
            </a:r>
            <a:endParaRPr sz="600">
              <a:solidFill>
                <a:srgbClr val="1E0C39"/>
              </a:solidFill>
              <a:latin typeface="Arial"/>
              <a:ea typeface="Arial"/>
              <a:cs typeface="Arial"/>
              <a:sym typeface="Arial"/>
            </a:endParaRPr>
          </a:p>
        </p:txBody>
      </p:sp>
      <p:sp>
        <p:nvSpPr>
          <p:cNvPr id="491" name="Google Shape;491;p44"/>
          <p:cNvSpPr txBox="1"/>
          <p:nvPr/>
        </p:nvSpPr>
        <p:spPr>
          <a:xfrm>
            <a:off x="2738678" y="35597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#B0470A</a:t>
            </a:r>
            <a:endParaRPr sz="600">
              <a:solidFill>
                <a:srgbClr val="1E0C39"/>
              </a:solidFill>
              <a:latin typeface="Arial"/>
              <a:ea typeface="Arial"/>
              <a:cs typeface="Arial"/>
              <a:sym typeface="Arial"/>
            </a:endParaRPr>
          </a:p>
        </p:txBody>
      </p:sp>
      <p:sp>
        <p:nvSpPr>
          <p:cNvPr id="492" name="Google Shape;492;p44"/>
          <p:cNvSpPr txBox="1"/>
          <p:nvPr/>
        </p:nvSpPr>
        <p:spPr>
          <a:xfrm>
            <a:off x="2738678" y="34835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#E89F71</a:t>
            </a:r>
            <a:endParaRPr sz="600">
              <a:solidFill>
                <a:srgbClr val="1E0C39"/>
              </a:solidFill>
              <a:latin typeface="Arial"/>
              <a:ea typeface="Arial"/>
              <a:cs typeface="Arial"/>
              <a:sym typeface="Arial"/>
            </a:endParaRPr>
          </a:p>
        </p:txBody>
      </p:sp>
      <p:sp>
        <p:nvSpPr>
          <p:cNvPr id="493" name="Google Shape;493;p44"/>
          <p:cNvSpPr txBox="1"/>
          <p:nvPr/>
        </p:nvSpPr>
        <p:spPr>
          <a:xfrm>
            <a:off x="2738678" y="3410555"/>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#EFBF9F</a:t>
            </a:r>
            <a:endParaRPr sz="600">
              <a:solidFill>
                <a:srgbClr val="1E0C39"/>
              </a:solidFill>
              <a:latin typeface="Arial"/>
              <a:ea typeface="Arial"/>
              <a:cs typeface="Arial"/>
              <a:sym typeface="Arial"/>
            </a:endParaRPr>
          </a:p>
        </p:txBody>
      </p:sp>
      <p:sp>
        <p:nvSpPr>
          <p:cNvPr id="494" name="Google Shape;494;p44"/>
          <p:cNvSpPr txBox="1"/>
          <p:nvPr/>
        </p:nvSpPr>
        <p:spPr>
          <a:xfrm>
            <a:off x="2738678" y="333118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#F6DECF</a:t>
            </a:r>
            <a:endParaRPr sz="600">
              <a:solidFill>
                <a:srgbClr val="1E0C39"/>
              </a:solidFill>
              <a:latin typeface="Arial"/>
              <a:ea typeface="Arial"/>
              <a:cs typeface="Arial"/>
              <a:sym typeface="Arial"/>
            </a:endParaRPr>
          </a:p>
        </p:txBody>
      </p:sp>
      <p:sp>
        <p:nvSpPr>
          <p:cNvPr id="495" name="Google Shape;495;p44"/>
          <p:cNvSpPr txBox="1"/>
          <p:nvPr/>
        </p:nvSpPr>
        <p:spPr>
          <a:xfrm>
            <a:off x="1773878" y="352803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#E0611F</a:t>
            </a:r>
            <a:endParaRPr sz="600">
              <a:solidFill>
                <a:srgbClr val="FFFFFF"/>
              </a:solidFill>
              <a:latin typeface="Arial"/>
              <a:ea typeface="Arial"/>
              <a:cs typeface="Arial"/>
              <a:sym typeface="Arial"/>
            </a:endParaRPr>
          </a:p>
        </p:txBody>
      </p:sp>
      <p:sp>
        <p:nvSpPr>
          <p:cNvPr id="496" name="Google Shape;496;p44"/>
          <p:cNvSpPr txBox="1"/>
          <p:nvPr/>
        </p:nvSpPr>
        <p:spPr>
          <a:xfrm>
            <a:off x="4152621" y="362963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#614A36</a:t>
            </a:r>
            <a:endParaRPr sz="600">
              <a:solidFill>
                <a:srgbClr val="1E0C39"/>
              </a:solidFill>
              <a:latin typeface="Arial"/>
              <a:ea typeface="Arial"/>
              <a:cs typeface="Arial"/>
              <a:sym typeface="Arial"/>
            </a:endParaRPr>
          </a:p>
        </p:txBody>
      </p:sp>
      <p:sp>
        <p:nvSpPr>
          <p:cNvPr id="497" name="Google Shape;497;p44"/>
          <p:cNvSpPr txBox="1"/>
          <p:nvPr/>
        </p:nvSpPr>
        <p:spPr>
          <a:xfrm>
            <a:off x="4152621" y="35597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#906E4E</a:t>
            </a:r>
            <a:endParaRPr sz="600">
              <a:solidFill>
                <a:srgbClr val="1E0C39"/>
              </a:solidFill>
              <a:latin typeface="Arial"/>
              <a:ea typeface="Arial"/>
              <a:cs typeface="Arial"/>
              <a:sym typeface="Arial"/>
            </a:endParaRPr>
          </a:p>
        </p:txBody>
      </p:sp>
      <p:sp>
        <p:nvSpPr>
          <p:cNvPr id="498" name="Google Shape;498;p44"/>
          <p:cNvSpPr txBox="1"/>
          <p:nvPr/>
        </p:nvSpPr>
        <p:spPr>
          <a:xfrm>
            <a:off x="4152621" y="3483581"/>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#D0BEAC</a:t>
            </a:r>
            <a:endParaRPr sz="600">
              <a:solidFill>
                <a:srgbClr val="1E0C39"/>
              </a:solidFill>
              <a:latin typeface="Arial"/>
              <a:ea typeface="Arial"/>
              <a:cs typeface="Arial"/>
              <a:sym typeface="Arial"/>
            </a:endParaRPr>
          </a:p>
        </p:txBody>
      </p:sp>
      <p:sp>
        <p:nvSpPr>
          <p:cNvPr id="499" name="Google Shape;499;p44"/>
          <p:cNvSpPr txBox="1"/>
          <p:nvPr/>
        </p:nvSpPr>
        <p:spPr>
          <a:xfrm>
            <a:off x="4152621" y="3410555"/>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#E0D4C8</a:t>
            </a:r>
            <a:endParaRPr sz="600">
              <a:solidFill>
                <a:srgbClr val="1E0C39"/>
              </a:solidFill>
              <a:latin typeface="Arial"/>
              <a:ea typeface="Arial"/>
              <a:cs typeface="Arial"/>
              <a:sym typeface="Arial"/>
            </a:endParaRPr>
          </a:p>
        </p:txBody>
      </p:sp>
      <p:sp>
        <p:nvSpPr>
          <p:cNvPr id="500" name="Google Shape;500;p44"/>
          <p:cNvSpPr txBox="1"/>
          <p:nvPr/>
        </p:nvSpPr>
        <p:spPr>
          <a:xfrm>
            <a:off x="4152621" y="333118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#EFE9E3</a:t>
            </a:r>
            <a:endParaRPr sz="600">
              <a:solidFill>
                <a:srgbClr val="1E0C39"/>
              </a:solidFill>
              <a:latin typeface="Arial"/>
              <a:ea typeface="Arial"/>
              <a:cs typeface="Arial"/>
              <a:sym typeface="Arial"/>
            </a:endParaRPr>
          </a:p>
        </p:txBody>
      </p:sp>
      <p:sp>
        <p:nvSpPr>
          <p:cNvPr id="501" name="Google Shape;501;p44"/>
          <p:cNvSpPr txBox="1"/>
          <p:nvPr/>
        </p:nvSpPr>
        <p:spPr>
          <a:xfrm>
            <a:off x="3207357" y="352803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#B29478</a:t>
            </a:r>
            <a:endParaRPr sz="600">
              <a:solidFill>
                <a:srgbClr val="FFFFFF"/>
              </a:solidFill>
              <a:latin typeface="Arial"/>
              <a:ea typeface="Arial"/>
              <a:cs typeface="Arial"/>
              <a:sym typeface="Arial"/>
            </a:endParaRPr>
          </a:p>
        </p:txBody>
      </p:sp>
      <p:sp>
        <p:nvSpPr>
          <p:cNvPr id="502" name="Google Shape;502;p44"/>
          <p:cNvSpPr txBox="1"/>
          <p:nvPr/>
        </p:nvSpPr>
        <p:spPr>
          <a:xfrm>
            <a:off x="1641753" y="4366228"/>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#242016</a:t>
            </a:r>
            <a:endParaRPr sz="600">
              <a:solidFill>
                <a:srgbClr val="1E0C39"/>
              </a:solidFill>
              <a:latin typeface="Arial"/>
              <a:ea typeface="Arial"/>
              <a:cs typeface="Arial"/>
              <a:sym typeface="Arial"/>
            </a:endParaRPr>
          </a:p>
        </p:txBody>
      </p:sp>
      <p:sp>
        <p:nvSpPr>
          <p:cNvPr id="503" name="Google Shape;503;p44"/>
          <p:cNvSpPr txBox="1"/>
          <p:nvPr/>
        </p:nvSpPr>
        <p:spPr>
          <a:xfrm>
            <a:off x="1641753" y="42963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#4E442E</a:t>
            </a:r>
            <a:endParaRPr sz="600">
              <a:solidFill>
                <a:srgbClr val="1E0C39"/>
              </a:solidFill>
              <a:latin typeface="Arial"/>
              <a:ea typeface="Arial"/>
              <a:cs typeface="Arial"/>
              <a:sym typeface="Arial"/>
            </a:endParaRPr>
          </a:p>
        </p:txBody>
      </p:sp>
      <p:sp>
        <p:nvSpPr>
          <p:cNvPr id="504" name="Google Shape;504;p44"/>
          <p:cNvSpPr txBox="1"/>
          <p:nvPr/>
        </p:nvSpPr>
        <p:spPr>
          <a:xfrm>
            <a:off x="1641753" y="42201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#998355</a:t>
            </a:r>
            <a:endParaRPr sz="600">
              <a:solidFill>
                <a:srgbClr val="1E0C39"/>
              </a:solidFill>
              <a:latin typeface="Arial"/>
              <a:ea typeface="Arial"/>
              <a:cs typeface="Arial"/>
              <a:sym typeface="Arial"/>
            </a:endParaRPr>
          </a:p>
        </p:txBody>
      </p:sp>
      <p:sp>
        <p:nvSpPr>
          <p:cNvPr id="505" name="Google Shape;505;p44"/>
          <p:cNvSpPr txBox="1"/>
          <p:nvPr/>
        </p:nvSpPr>
        <p:spPr>
          <a:xfrm>
            <a:off x="1641753" y="4147152"/>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#C8BB9E</a:t>
            </a:r>
            <a:endParaRPr sz="600">
              <a:solidFill>
                <a:srgbClr val="1E0C39"/>
              </a:solidFill>
              <a:latin typeface="Arial"/>
              <a:ea typeface="Arial"/>
              <a:cs typeface="Arial"/>
              <a:sym typeface="Arial"/>
            </a:endParaRPr>
          </a:p>
        </p:txBody>
      </p:sp>
      <p:sp>
        <p:nvSpPr>
          <p:cNvPr id="506" name="Google Shape;506;p44"/>
          <p:cNvSpPr txBox="1"/>
          <p:nvPr/>
        </p:nvSpPr>
        <p:spPr>
          <a:xfrm>
            <a:off x="1641753" y="40677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#E4DDCE</a:t>
            </a:r>
            <a:endParaRPr sz="600">
              <a:solidFill>
                <a:srgbClr val="1E0C39"/>
              </a:solidFill>
              <a:latin typeface="Arial"/>
              <a:ea typeface="Arial"/>
              <a:cs typeface="Arial"/>
              <a:sym typeface="Arial"/>
            </a:endParaRPr>
          </a:p>
        </p:txBody>
      </p:sp>
      <p:sp>
        <p:nvSpPr>
          <p:cNvPr id="507" name="Google Shape;507;p44"/>
          <p:cNvSpPr txBox="1"/>
          <p:nvPr/>
        </p:nvSpPr>
        <p:spPr>
          <a:xfrm>
            <a:off x="403965" y="423923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200F3A"/>
                </a:solidFill>
                <a:latin typeface="Arial"/>
                <a:ea typeface="Arial"/>
                <a:cs typeface="Arial"/>
                <a:sym typeface="Arial"/>
              </a:rPr>
              <a:t>#</a:t>
            </a:r>
            <a:r>
              <a:rPr lang="en" sz="600">
                <a:solidFill>
                  <a:schemeClr val="dk1"/>
                </a:solidFill>
                <a:latin typeface="Arial"/>
                <a:ea typeface="Arial"/>
                <a:cs typeface="Arial"/>
                <a:sym typeface="Arial"/>
              </a:rPr>
              <a:t>F6F4EF</a:t>
            </a:r>
            <a:endParaRPr sz="600">
              <a:solidFill>
                <a:srgbClr val="200F3A"/>
              </a:solidFill>
              <a:latin typeface="Arial"/>
              <a:ea typeface="Arial"/>
              <a:cs typeface="Arial"/>
              <a:sym typeface="Arial"/>
            </a:endParaRPr>
          </a:p>
        </p:txBody>
      </p:sp>
      <p:sp>
        <p:nvSpPr>
          <p:cNvPr id="508" name="Google Shape;508;p44"/>
          <p:cNvSpPr txBox="1"/>
          <p:nvPr/>
        </p:nvSpPr>
        <p:spPr>
          <a:xfrm>
            <a:off x="3826154" y="4366228"/>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#424242</a:t>
            </a:r>
            <a:endParaRPr sz="600">
              <a:solidFill>
                <a:srgbClr val="1E0C39"/>
              </a:solidFill>
              <a:latin typeface="Arial"/>
              <a:ea typeface="Arial"/>
              <a:cs typeface="Arial"/>
              <a:sym typeface="Arial"/>
            </a:endParaRPr>
          </a:p>
        </p:txBody>
      </p:sp>
      <p:sp>
        <p:nvSpPr>
          <p:cNvPr id="509" name="Google Shape;509;p44"/>
          <p:cNvSpPr txBox="1"/>
          <p:nvPr/>
        </p:nvSpPr>
        <p:spPr>
          <a:xfrm>
            <a:off x="3826154" y="42963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#606060</a:t>
            </a:r>
            <a:endParaRPr sz="600">
              <a:solidFill>
                <a:srgbClr val="1E0C39"/>
              </a:solidFill>
              <a:latin typeface="Arial"/>
              <a:ea typeface="Arial"/>
              <a:cs typeface="Arial"/>
              <a:sym typeface="Arial"/>
            </a:endParaRPr>
          </a:p>
        </p:txBody>
      </p:sp>
      <p:sp>
        <p:nvSpPr>
          <p:cNvPr id="510" name="Google Shape;510;p44"/>
          <p:cNvSpPr txBox="1"/>
          <p:nvPr/>
        </p:nvSpPr>
        <p:spPr>
          <a:xfrm>
            <a:off x="3826154" y="42201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#B1B1B1</a:t>
            </a:r>
            <a:endParaRPr sz="600">
              <a:solidFill>
                <a:srgbClr val="1E0C39"/>
              </a:solidFill>
              <a:latin typeface="Arial"/>
              <a:ea typeface="Arial"/>
              <a:cs typeface="Arial"/>
              <a:sym typeface="Arial"/>
            </a:endParaRPr>
          </a:p>
        </p:txBody>
      </p:sp>
      <p:sp>
        <p:nvSpPr>
          <p:cNvPr id="511" name="Google Shape;511;p44"/>
          <p:cNvSpPr txBox="1"/>
          <p:nvPr/>
        </p:nvSpPr>
        <p:spPr>
          <a:xfrm>
            <a:off x="3826154" y="4147152"/>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#CBCBCB</a:t>
            </a:r>
            <a:endParaRPr sz="600">
              <a:solidFill>
                <a:srgbClr val="1E0C39"/>
              </a:solidFill>
              <a:latin typeface="Arial"/>
              <a:ea typeface="Arial"/>
              <a:cs typeface="Arial"/>
              <a:sym typeface="Arial"/>
            </a:endParaRPr>
          </a:p>
        </p:txBody>
      </p:sp>
      <p:sp>
        <p:nvSpPr>
          <p:cNvPr id="512" name="Google Shape;512;p44"/>
          <p:cNvSpPr txBox="1"/>
          <p:nvPr/>
        </p:nvSpPr>
        <p:spPr>
          <a:xfrm>
            <a:off x="3826154" y="4067777"/>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chemeClr val="dk1"/>
                </a:solidFill>
                <a:latin typeface="Arial"/>
                <a:ea typeface="Arial"/>
                <a:cs typeface="Arial"/>
                <a:sym typeface="Arial"/>
              </a:rPr>
              <a:t>#E5E5E5</a:t>
            </a:r>
            <a:endParaRPr sz="600">
              <a:solidFill>
                <a:srgbClr val="1E0C39"/>
              </a:solidFill>
              <a:latin typeface="Arial"/>
              <a:ea typeface="Arial"/>
              <a:cs typeface="Arial"/>
              <a:sym typeface="Arial"/>
            </a:endParaRPr>
          </a:p>
        </p:txBody>
      </p:sp>
      <p:sp>
        <p:nvSpPr>
          <p:cNvPr id="513" name="Google Shape;513;p44"/>
          <p:cNvSpPr txBox="1"/>
          <p:nvPr/>
        </p:nvSpPr>
        <p:spPr>
          <a:xfrm>
            <a:off x="2588366" y="4239230"/>
            <a:ext cx="331200" cy="75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600">
                <a:solidFill>
                  <a:srgbClr val="FFFFFF"/>
                </a:solidFill>
                <a:latin typeface="Arial"/>
                <a:ea typeface="Arial"/>
                <a:cs typeface="Arial"/>
                <a:sym typeface="Arial"/>
              </a:rPr>
              <a:t>#7F7F7F</a:t>
            </a:r>
            <a:endParaRPr sz="600">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105F-EB9A-2F3D-059B-1EB18A3B8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ACF1D-0F4D-0395-BC74-D54F868612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0D91A-B31A-8018-5411-4CF175F64185}"/>
              </a:ext>
            </a:extLst>
          </p:cNvPr>
          <p:cNvSpPr>
            <a:spLocks noGrp="1"/>
          </p:cNvSpPr>
          <p:nvPr>
            <p:ph type="dt" sz="half" idx="10"/>
          </p:nvPr>
        </p:nvSpPr>
        <p:spPr/>
        <p:txBody>
          <a:bodyPr/>
          <a:lstStyle/>
          <a:p>
            <a:fld id="{6CF20DCD-88DC-44E8-B30A-7819B650EC9A}" type="datetimeFigureOut">
              <a:rPr lang="en-US" smtClean="0"/>
              <a:t>5/17/2026</a:t>
            </a:fld>
            <a:endParaRPr lang="en-US"/>
          </a:p>
        </p:txBody>
      </p:sp>
      <p:sp>
        <p:nvSpPr>
          <p:cNvPr id="5" name="Footer Placeholder 4">
            <a:extLst>
              <a:ext uri="{FF2B5EF4-FFF2-40B4-BE49-F238E27FC236}">
                <a16:creationId xmlns:a16="http://schemas.microsoft.com/office/drawing/2014/main" id="{EBB3E849-9D3E-A8C5-EF67-1C411C2C8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6AE11-1A68-62F3-6181-2C99D0FBF6CE}"/>
              </a:ext>
            </a:extLst>
          </p:cNvPr>
          <p:cNvSpPr>
            <a:spLocks noGrp="1"/>
          </p:cNvSpPr>
          <p:nvPr>
            <p:ph type="sldNum" sz="quarter" idx="12"/>
          </p:nvPr>
        </p:nvSpPr>
        <p:spPr/>
        <p:txBody>
          <a:bodyPr/>
          <a:lstStyle/>
          <a:p>
            <a:fld id="{7C7A05B3-FD70-467F-B916-CE909F899ACC}" type="slidenum">
              <a:rPr lang="en-US" smtClean="0"/>
              <a:t>‹#›</a:t>
            </a:fld>
            <a:endParaRPr lang="en-US"/>
          </a:p>
        </p:txBody>
      </p:sp>
    </p:spTree>
    <p:extLst>
      <p:ext uri="{BB962C8B-B14F-4D97-AF65-F5344CB8AC3E}">
        <p14:creationId xmlns:p14="http://schemas.microsoft.com/office/powerpoint/2010/main" val="33979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Violet) - No Photo">
  <p:cSld name="Divider (Violet) - No Photo">
    <p:spTree>
      <p:nvGrpSpPr>
        <p:cNvPr id="1" name="Shape 74"/>
        <p:cNvGrpSpPr/>
        <p:nvPr/>
      </p:nvGrpSpPr>
      <p:grpSpPr>
        <a:xfrm>
          <a:off x="0" y="0"/>
          <a:ext cx="0" cy="0"/>
          <a:chOff x="0" y="0"/>
          <a:chExt cx="0" cy="0"/>
        </a:xfrm>
      </p:grpSpPr>
      <p:pic>
        <p:nvPicPr>
          <p:cNvPr id="75" name="Google Shape;75;p16"/>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76" name="Google Shape;76;p16"/>
          <p:cNvSpPr txBox="1">
            <a:spLocks noGrp="1"/>
          </p:cNvSpPr>
          <p:nvPr>
            <p:ph type="ctrTitle"/>
          </p:nvPr>
        </p:nvSpPr>
        <p:spPr>
          <a:xfrm>
            <a:off x="342899" y="1538007"/>
            <a:ext cx="4231386"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B465FF"/>
              </a:buClr>
              <a:buSzPts val="4500"/>
              <a:buFont typeface="Arial"/>
              <a:buNone/>
              <a:defRPr sz="4500" b="1" cap="none">
                <a:solidFill>
                  <a:srgbClr val="B465FF"/>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6"/>
          <p:cNvSpPr txBox="1">
            <a:spLocks noGrp="1"/>
          </p:cNvSpPr>
          <p:nvPr>
            <p:ph type="subTitle" idx="1"/>
          </p:nvPr>
        </p:nvSpPr>
        <p:spPr>
          <a:xfrm>
            <a:off x="342899" y="3550494"/>
            <a:ext cx="4231386"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Violet) - With Photo">
  <p:cSld name="Divider (Violet) - With Photo">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2">
            <a:alphaModFix/>
          </a:blip>
          <a:srcRect/>
          <a:stretch/>
        </p:blipFill>
        <p:spPr>
          <a:xfrm>
            <a:off x="34" y="19"/>
            <a:ext cx="9143933" cy="5143462"/>
          </a:xfrm>
          <a:prstGeom prst="rect">
            <a:avLst/>
          </a:prstGeom>
          <a:noFill/>
          <a:ln>
            <a:noFill/>
          </a:ln>
        </p:spPr>
      </p:pic>
      <p:sp>
        <p:nvSpPr>
          <p:cNvPr id="80" name="Google Shape;80;p17"/>
          <p:cNvSpPr>
            <a:spLocks noGrp="1"/>
          </p:cNvSpPr>
          <p:nvPr>
            <p:ph type="pic" idx="2"/>
          </p:nvPr>
        </p:nvSpPr>
        <p:spPr>
          <a:xfrm>
            <a:off x="3997964" y="1"/>
            <a:ext cx="5146037" cy="5143499"/>
          </a:xfrm>
          <a:prstGeom prst="rect">
            <a:avLst/>
          </a:prstGeom>
          <a:solidFill>
            <a:srgbClr val="BFBFBF"/>
          </a:solidFill>
          <a:ln>
            <a:noFill/>
          </a:ln>
        </p:spPr>
        <p:txBody>
          <a:bodyPr/>
          <a:lstStyle/>
          <a:p>
            <a:endParaRPr lang="en-US"/>
          </a:p>
        </p:txBody>
      </p:sp>
      <p:sp>
        <p:nvSpPr>
          <p:cNvPr id="81" name="Google Shape;81;p17"/>
          <p:cNvSpPr txBox="1">
            <a:spLocks noGrp="1"/>
          </p:cNvSpPr>
          <p:nvPr>
            <p:ph type="ctrTitle"/>
          </p:nvPr>
        </p:nvSpPr>
        <p:spPr>
          <a:xfrm>
            <a:off x="342900" y="1538007"/>
            <a:ext cx="4229099"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B465FF"/>
              </a:buClr>
              <a:buSzPts val="4500"/>
              <a:buFont typeface="Arial"/>
              <a:buNone/>
              <a:defRPr sz="4500" b="1" cap="none">
                <a:solidFill>
                  <a:srgbClr val="B465FF"/>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7"/>
          <p:cNvSpPr txBox="1">
            <a:spLocks noGrp="1"/>
          </p:cNvSpPr>
          <p:nvPr>
            <p:ph type="subTitle" idx="1"/>
          </p:nvPr>
        </p:nvSpPr>
        <p:spPr>
          <a:xfrm>
            <a:off x="342900" y="3550494"/>
            <a:ext cx="4229099"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pic>
        <p:nvPicPr>
          <p:cNvPr id="83" name="Google Shape;83;p17"/>
          <p:cNvPicPr preferRelativeResize="0"/>
          <p:nvPr/>
        </p:nvPicPr>
        <p:blipFill rotWithShape="1">
          <a:blip r:embed="rId3">
            <a:alphaModFix/>
          </a:blip>
          <a:srcRect/>
          <a:stretch/>
        </p:blipFill>
        <p:spPr>
          <a:xfrm>
            <a:off x="8460607" y="4428363"/>
            <a:ext cx="375247" cy="3360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 Tangerine ">
  <p:cSld name="Cover 1 - Tangerine ">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86" name="Google Shape;86;p18"/>
          <p:cNvSpPr>
            <a:spLocks noGrp="1"/>
          </p:cNvSpPr>
          <p:nvPr>
            <p:ph type="pic" idx="2"/>
          </p:nvPr>
        </p:nvSpPr>
        <p:spPr>
          <a:xfrm>
            <a:off x="1" y="1"/>
            <a:ext cx="6953248" cy="5143499"/>
          </a:xfrm>
          <a:prstGeom prst="rect">
            <a:avLst/>
          </a:prstGeom>
          <a:solidFill>
            <a:srgbClr val="BFBFBF"/>
          </a:solidFill>
          <a:ln>
            <a:noFill/>
          </a:ln>
        </p:spPr>
        <p:txBody>
          <a:bodyPr/>
          <a:lstStyle/>
          <a:p>
            <a:endParaRPr lang="en-US"/>
          </a:p>
        </p:txBody>
      </p:sp>
      <p:sp>
        <p:nvSpPr>
          <p:cNvPr id="87" name="Google Shape;87;p18"/>
          <p:cNvSpPr txBox="1">
            <a:spLocks noGrp="1"/>
          </p:cNvSpPr>
          <p:nvPr>
            <p:ph type="body" idx="1"/>
          </p:nvPr>
        </p:nvSpPr>
        <p:spPr>
          <a:xfrm>
            <a:off x="0" y="0"/>
            <a:ext cx="6110478" cy="5143500"/>
          </a:xfrm>
          <a:prstGeom prst="rect">
            <a:avLst/>
          </a:prstGeom>
          <a:gradFill>
            <a:gsLst>
              <a:gs pos="0">
                <a:srgbClr val="1A0503">
                  <a:alpha val="92941"/>
                </a:srgbClr>
              </a:gs>
              <a:gs pos="49000">
                <a:srgbClr val="451409">
                  <a:alpha val="40784"/>
                </a:srgbClr>
              </a:gs>
              <a:gs pos="100000">
                <a:srgbClr val="FF610F">
                  <a:alpha val="0"/>
                </a:srgbClr>
              </a:gs>
            </a:gsLst>
            <a:lin ang="0" scaled="0"/>
          </a:grad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Clr>
                <a:schemeClr val="dk1"/>
              </a:buClr>
              <a:buSzPts val="1400"/>
              <a:buNone/>
              <a:defRPr sz="14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3"/>
          </p:nvPr>
        </p:nvSpPr>
        <p:spPr>
          <a:xfrm>
            <a:off x="342900" y="1761948"/>
            <a:ext cx="5129784" cy="2019976"/>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400"/>
              <a:buNone/>
              <a:defRPr sz="5400" b="1">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4"/>
          </p:nvPr>
        </p:nvSpPr>
        <p:spPr>
          <a:xfrm>
            <a:off x="342900" y="4277410"/>
            <a:ext cx="51297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800"/>
              <a:buNone/>
              <a:defRPr sz="18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a:spLocks noGrp="1"/>
          </p:cNvSpPr>
          <p:nvPr>
            <p:ph type="body" idx="5"/>
          </p:nvPr>
        </p:nvSpPr>
        <p:spPr>
          <a:xfrm>
            <a:off x="342900" y="511628"/>
            <a:ext cx="1261872" cy="336042"/>
          </a:xfrm>
          <a:prstGeom prst="roundRect">
            <a:avLst>
              <a:gd name="adj" fmla="val 50000"/>
            </a:avLst>
          </a:prstGeom>
          <a:solidFill>
            <a:schemeClr val="lt2">
              <a:alpha val="98823"/>
            </a:schemeClr>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dk1"/>
              </a:buClr>
              <a:buSzPts val="1400"/>
              <a:buNone/>
              <a:defRPr sz="14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 Aqua">
  <p:cSld name="Cover 1 - Aqua">
    <p:spTree>
      <p:nvGrpSpPr>
        <p:cNvPr id="1" name="Shape 91"/>
        <p:cNvGrpSpPr/>
        <p:nvPr/>
      </p:nvGrpSpPr>
      <p:grpSpPr>
        <a:xfrm>
          <a:off x="0" y="0"/>
          <a:ext cx="0" cy="0"/>
          <a:chOff x="0" y="0"/>
          <a:chExt cx="0" cy="0"/>
        </a:xfrm>
      </p:grpSpPr>
      <p:pic>
        <p:nvPicPr>
          <p:cNvPr id="92" name="Google Shape;92;p19"/>
          <p:cNvPicPr preferRelativeResize="0"/>
          <p:nvPr/>
        </p:nvPicPr>
        <p:blipFill rotWithShape="1">
          <a:blip r:embed="rId2">
            <a:alphaModFix/>
          </a:blip>
          <a:srcRect/>
          <a:stretch/>
        </p:blipFill>
        <p:spPr>
          <a:xfrm>
            <a:off x="0" y="1"/>
            <a:ext cx="9144000" cy="5143499"/>
          </a:xfrm>
          <a:prstGeom prst="rect">
            <a:avLst/>
          </a:prstGeom>
          <a:noFill/>
          <a:ln>
            <a:noFill/>
          </a:ln>
        </p:spPr>
      </p:pic>
      <p:sp>
        <p:nvSpPr>
          <p:cNvPr id="93" name="Google Shape;93;p19"/>
          <p:cNvSpPr>
            <a:spLocks noGrp="1"/>
          </p:cNvSpPr>
          <p:nvPr>
            <p:ph type="pic" idx="2"/>
          </p:nvPr>
        </p:nvSpPr>
        <p:spPr>
          <a:xfrm>
            <a:off x="-1" y="0"/>
            <a:ext cx="7191375" cy="5143500"/>
          </a:xfrm>
          <a:prstGeom prst="rect">
            <a:avLst/>
          </a:prstGeom>
          <a:solidFill>
            <a:srgbClr val="BFBFBF"/>
          </a:solidFill>
          <a:ln>
            <a:noFill/>
          </a:ln>
        </p:spPr>
        <p:txBody>
          <a:bodyPr/>
          <a:lstStyle/>
          <a:p>
            <a:endParaRPr lang="en-US"/>
          </a:p>
        </p:txBody>
      </p:sp>
      <p:sp>
        <p:nvSpPr>
          <p:cNvPr id="94" name="Google Shape;94;p19"/>
          <p:cNvSpPr txBox="1">
            <a:spLocks noGrp="1"/>
          </p:cNvSpPr>
          <p:nvPr>
            <p:ph type="body" idx="1"/>
          </p:nvPr>
        </p:nvSpPr>
        <p:spPr>
          <a:xfrm>
            <a:off x="0" y="0"/>
            <a:ext cx="6110478" cy="5143500"/>
          </a:xfrm>
          <a:prstGeom prst="rect">
            <a:avLst/>
          </a:prstGeom>
          <a:gradFill>
            <a:gsLst>
              <a:gs pos="0">
                <a:srgbClr val="030D19">
                  <a:alpha val="84705"/>
                </a:srgbClr>
              </a:gs>
              <a:gs pos="53000">
                <a:srgbClr val="02202E">
                  <a:alpha val="73725"/>
                </a:srgbClr>
              </a:gs>
              <a:gs pos="100000">
                <a:srgbClr val="023041">
                  <a:alpha val="0"/>
                </a:srgbClr>
              </a:gs>
            </a:gsLst>
            <a:lin ang="0" scaled="0"/>
          </a:grad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Clr>
                <a:schemeClr val="dk1"/>
              </a:buClr>
              <a:buSzPts val="1400"/>
              <a:buNone/>
              <a:defRPr sz="14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3"/>
          </p:nvPr>
        </p:nvSpPr>
        <p:spPr>
          <a:xfrm>
            <a:off x="342900" y="1761948"/>
            <a:ext cx="5129784" cy="2019976"/>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400"/>
              <a:buNone/>
              <a:defRPr sz="5400" b="1">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a:spLocks noGrp="1"/>
          </p:cNvSpPr>
          <p:nvPr>
            <p:ph type="body" idx="4"/>
          </p:nvPr>
        </p:nvSpPr>
        <p:spPr>
          <a:xfrm>
            <a:off x="342900" y="4277410"/>
            <a:ext cx="51297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800"/>
              <a:buNone/>
              <a:defRPr sz="18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9"/>
          <p:cNvSpPr>
            <a:spLocks noGrp="1"/>
          </p:cNvSpPr>
          <p:nvPr>
            <p:ph type="body" idx="5"/>
          </p:nvPr>
        </p:nvSpPr>
        <p:spPr>
          <a:xfrm>
            <a:off x="342900" y="511628"/>
            <a:ext cx="1261872" cy="336042"/>
          </a:xfrm>
          <a:prstGeom prst="roundRect">
            <a:avLst>
              <a:gd name="adj" fmla="val 50000"/>
            </a:avLst>
          </a:prstGeom>
          <a:solidFill>
            <a:schemeClr val="lt2">
              <a:alpha val="98823"/>
            </a:schemeClr>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dk1"/>
              </a:buClr>
              <a:buSzPts val="1400"/>
              <a:buNone/>
              <a:defRPr sz="1400">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2 - Aqua">
  <p:cSld name="Cover 2 - Aqua">
    <p:bg>
      <p:bgPr>
        <a:solidFill>
          <a:srgbClr val="BFBFBF"/>
        </a:solidFill>
        <a:effectLst/>
      </p:bgPr>
    </p:bg>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0" y="4267200"/>
            <a:ext cx="9144000" cy="876300"/>
          </a:xfrm>
          <a:prstGeom prst="rect">
            <a:avLst/>
          </a:prstGeom>
          <a:noFill/>
          <a:ln>
            <a:noFill/>
          </a:ln>
        </p:spPr>
      </p:pic>
      <p:sp>
        <p:nvSpPr>
          <p:cNvPr id="100" name="Google Shape;100;p20"/>
          <p:cNvSpPr/>
          <p:nvPr/>
        </p:nvSpPr>
        <p:spPr>
          <a:xfrm>
            <a:off x="0" y="0"/>
            <a:ext cx="8066315" cy="4267200"/>
          </a:xfrm>
          <a:prstGeom prst="rect">
            <a:avLst/>
          </a:prstGeom>
          <a:gradFill>
            <a:gsLst>
              <a:gs pos="0">
                <a:srgbClr val="030D19">
                  <a:alpha val="84705"/>
                </a:srgbClr>
              </a:gs>
              <a:gs pos="9000">
                <a:srgbClr val="030D19">
                  <a:alpha val="84705"/>
                </a:srgbClr>
              </a:gs>
              <a:gs pos="77000">
                <a:srgbClr val="023041">
                  <a:alpha val="0"/>
                </a:srgbClr>
              </a:gs>
              <a:gs pos="100000">
                <a:srgbClr val="023041">
                  <a:alpha val="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1" name="Google Shape;101;p20"/>
          <p:cNvSpPr/>
          <p:nvPr/>
        </p:nvSpPr>
        <p:spPr>
          <a:xfrm>
            <a:off x="7686675" y="3683973"/>
            <a:ext cx="1457325" cy="1459527"/>
          </a:xfrm>
          <a:prstGeom prst="triangle">
            <a:avLst>
              <a:gd name="adj" fmla="val 10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2" name="Google Shape;102;p20"/>
          <p:cNvSpPr/>
          <p:nvPr/>
        </p:nvSpPr>
        <p:spPr>
          <a:xfrm>
            <a:off x="7686675" y="2224446"/>
            <a:ext cx="1457325" cy="1459527"/>
          </a:xfrm>
          <a:prstGeom prst="triangle">
            <a:avLst>
              <a:gd name="adj" fmla="val 10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3" name="Google Shape;103;p20"/>
          <p:cNvSpPr/>
          <p:nvPr/>
        </p:nvSpPr>
        <p:spPr>
          <a:xfrm>
            <a:off x="6229350" y="4267199"/>
            <a:ext cx="1457325" cy="876301"/>
          </a:xfrm>
          <a:custGeom>
            <a:avLst/>
            <a:gdLst/>
            <a:ahLst/>
            <a:cxnLst/>
            <a:rect l="l" t="t" r="r" b="b"/>
            <a:pathLst>
              <a:path w="1943100" h="1168402" extrusionOk="0">
                <a:moveTo>
                  <a:pt x="1166639" y="0"/>
                </a:moveTo>
                <a:lnTo>
                  <a:pt x="1943100" y="0"/>
                </a:lnTo>
                <a:lnTo>
                  <a:pt x="1943100" y="1168402"/>
                </a:lnTo>
                <a:lnTo>
                  <a:pt x="0" y="1168402"/>
                </a:lnTo>
                <a:close/>
              </a:path>
            </a:pathLst>
          </a:custGeom>
          <a:gradFill>
            <a:gsLst>
              <a:gs pos="0">
                <a:schemeClr val="accent2"/>
              </a:gs>
              <a:gs pos="77000">
                <a:srgbClr val="00799E">
                  <a:alpha val="0"/>
                </a:srgbClr>
              </a:gs>
              <a:gs pos="100000">
                <a:srgbClr val="00799E">
                  <a:alpha val="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104" name="Google Shape;104;p20"/>
          <p:cNvCxnSpPr/>
          <p:nvPr/>
        </p:nvCxnSpPr>
        <p:spPr>
          <a:xfrm>
            <a:off x="342900" y="3424346"/>
            <a:ext cx="4231386" cy="0"/>
          </a:xfrm>
          <a:prstGeom prst="straightConnector1">
            <a:avLst/>
          </a:prstGeom>
          <a:noFill/>
          <a:ln w="9525" cap="flat" cmpd="sng">
            <a:solidFill>
              <a:schemeClr val="lt1">
                <a:alpha val="49803"/>
              </a:schemeClr>
            </a:solidFill>
            <a:prstDash val="solid"/>
            <a:miter lim="800000"/>
            <a:headEnd type="none" w="sm" len="sm"/>
            <a:tailEnd type="none" w="sm" len="sm"/>
          </a:ln>
        </p:spPr>
      </p:cxnSp>
      <p:sp>
        <p:nvSpPr>
          <p:cNvPr id="105" name="Google Shape;105;p20"/>
          <p:cNvSpPr txBox="1">
            <a:spLocks noGrp="1"/>
          </p:cNvSpPr>
          <p:nvPr>
            <p:ph type="body" idx="1"/>
          </p:nvPr>
        </p:nvSpPr>
        <p:spPr>
          <a:xfrm>
            <a:off x="342900" y="1402472"/>
            <a:ext cx="4231386" cy="1851661"/>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000"/>
              <a:buNone/>
              <a:defRPr sz="5000" b="1">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20"/>
          <p:cNvSpPr txBox="1">
            <a:spLocks noGrp="1"/>
          </p:cNvSpPr>
          <p:nvPr>
            <p:ph type="body" idx="2"/>
          </p:nvPr>
        </p:nvSpPr>
        <p:spPr>
          <a:xfrm>
            <a:off x="342900" y="3594559"/>
            <a:ext cx="423138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500"/>
              <a:buNone/>
              <a:defRPr sz="15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20"/>
          <p:cNvSpPr>
            <a:spLocks noGrp="1"/>
          </p:cNvSpPr>
          <p:nvPr>
            <p:ph type="body" idx="3"/>
          </p:nvPr>
        </p:nvSpPr>
        <p:spPr>
          <a:xfrm>
            <a:off x="342900" y="511628"/>
            <a:ext cx="1261872" cy="336042"/>
          </a:xfrm>
          <a:prstGeom prst="roundRect">
            <a:avLst>
              <a:gd name="adj" fmla="val 50000"/>
            </a:avLst>
          </a:prstGeom>
          <a:solidFill>
            <a:schemeClr val="accent2"/>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lt2"/>
              </a:buClr>
              <a:buSzPts val="1400"/>
              <a:buNone/>
              <a:defRPr sz="1400">
                <a:solidFill>
                  <a:schemeClr val="lt2"/>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8" name="Google Shape;108;p20"/>
          <p:cNvPicPr preferRelativeResize="0"/>
          <p:nvPr/>
        </p:nvPicPr>
        <p:blipFill rotWithShape="1">
          <a:blip r:embed="rId3">
            <a:alphaModFix/>
          </a:blip>
          <a:srcRect/>
          <a:stretch/>
        </p:blipFill>
        <p:spPr>
          <a:xfrm>
            <a:off x="342900" y="4482465"/>
            <a:ext cx="1492040" cy="44577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 Tangerine">
  <p:cSld name="Cover 2 - Tangerine">
    <p:spTree>
      <p:nvGrpSpPr>
        <p:cNvPr id="1"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a:stretch/>
        </p:blipFill>
        <p:spPr>
          <a:xfrm>
            <a:off x="0" y="4267200"/>
            <a:ext cx="9144000" cy="876300"/>
          </a:xfrm>
          <a:prstGeom prst="rect">
            <a:avLst/>
          </a:prstGeom>
          <a:noFill/>
          <a:ln>
            <a:noFill/>
          </a:ln>
        </p:spPr>
      </p:pic>
      <p:sp>
        <p:nvSpPr>
          <p:cNvPr id="111" name="Google Shape;111;p21"/>
          <p:cNvSpPr/>
          <p:nvPr/>
        </p:nvSpPr>
        <p:spPr>
          <a:xfrm>
            <a:off x="0" y="0"/>
            <a:ext cx="8801100" cy="4267200"/>
          </a:xfrm>
          <a:prstGeom prst="rect">
            <a:avLst/>
          </a:prstGeom>
          <a:gradFill>
            <a:gsLst>
              <a:gs pos="0">
                <a:srgbClr val="1A0503">
                  <a:alpha val="84705"/>
                </a:srgbClr>
              </a:gs>
              <a:gs pos="43000">
                <a:srgbClr val="451409">
                  <a:alpha val="0"/>
                </a:srgbClr>
              </a:gs>
              <a:gs pos="100000">
                <a:srgbClr val="451409">
                  <a:alpha val="0"/>
                </a:srgbClr>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2" name="Google Shape;112;p21"/>
          <p:cNvSpPr/>
          <p:nvPr/>
        </p:nvSpPr>
        <p:spPr>
          <a:xfrm>
            <a:off x="7581899" y="2985407"/>
            <a:ext cx="1562101" cy="1719944"/>
          </a:xfrm>
          <a:custGeom>
            <a:avLst/>
            <a:gdLst/>
            <a:ahLst/>
            <a:cxnLst/>
            <a:rect l="l" t="t" r="r" b="b"/>
            <a:pathLst>
              <a:path w="2082801" h="2293258" extrusionOk="0">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113" name="Google Shape;113;p21"/>
          <p:cNvCxnSpPr/>
          <p:nvPr/>
        </p:nvCxnSpPr>
        <p:spPr>
          <a:xfrm>
            <a:off x="342900" y="3424346"/>
            <a:ext cx="4231386" cy="0"/>
          </a:xfrm>
          <a:prstGeom prst="straightConnector1">
            <a:avLst/>
          </a:prstGeom>
          <a:noFill/>
          <a:ln w="9525" cap="flat" cmpd="sng">
            <a:solidFill>
              <a:schemeClr val="lt1">
                <a:alpha val="49803"/>
              </a:schemeClr>
            </a:solidFill>
            <a:prstDash val="solid"/>
            <a:miter lim="800000"/>
            <a:headEnd type="none" w="sm" len="sm"/>
            <a:tailEnd type="none" w="sm" len="sm"/>
          </a:ln>
        </p:spPr>
      </p:cxnSp>
      <p:sp>
        <p:nvSpPr>
          <p:cNvPr id="114" name="Google Shape;114;p21"/>
          <p:cNvSpPr txBox="1">
            <a:spLocks noGrp="1"/>
          </p:cNvSpPr>
          <p:nvPr>
            <p:ph type="body" idx="1"/>
          </p:nvPr>
        </p:nvSpPr>
        <p:spPr>
          <a:xfrm>
            <a:off x="342900" y="1402472"/>
            <a:ext cx="4231386" cy="1851661"/>
          </a:xfrm>
          <a:prstGeom prst="rect">
            <a:avLst/>
          </a:prstGeom>
          <a:noFill/>
          <a:ln>
            <a:noFill/>
          </a:ln>
        </p:spPr>
        <p:txBody>
          <a:bodyPr spcFirstLastPara="1" wrap="square" lIns="0" tIns="0" rIns="0" bIns="0" anchor="b" anchorCtr="0">
            <a:spAutoFit/>
          </a:bodyPr>
          <a:lstStyle>
            <a:lvl1pPr marL="457200" lvl="0" indent="-228600" algn="l">
              <a:lnSpc>
                <a:spcPct val="80000"/>
              </a:lnSpc>
              <a:spcBef>
                <a:spcPts val="0"/>
              </a:spcBef>
              <a:spcAft>
                <a:spcPts val="0"/>
              </a:spcAft>
              <a:buClr>
                <a:schemeClr val="lt1"/>
              </a:buClr>
              <a:buSzPts val="5000"/>
              <a:buNone/>
              <a:defRPr sz="5000" b="1">
                <a:solidFill>
                  <a:schemeClr val="lt1"/>
                </a:solidFill>
                <a:latin typeface="Arial"/>
                <a:ea typeface="Arial"/>
                <a:cs typeface="Arial"/>
                <a:sym typeface="Arial"/>
              </a:defRPr>
            </a:lvl1pPr>
            <a:lvl2pPr marL="914400" lvl="1" indent="-342900" algn="l">
              <a:lnSpc>
                <a:spcPct val="100000"/>
              </a:lnSpc>
              <a:spcBef>
                <a:spcPts val="500"/>
              </a:spcBef>
              <a:spcAft>
                <a:spcPts val="0"/>
              </a:spcAft>
              <a:buSzPts val="1800"/>
              <a:buChar char="•"/>
              <a:defRPr>
                <a:solidFill>
                  <a:schemeClr val="lt1"/>
                </a:solidFill>
              </a:defRPr>
            </a:lvl2pPr>
            <a:lvl3pPr marL="1371600" lvl="2" indent="-317500" algn="l">
              <a:lnSpc>
                <a:spcPct val="100000"/>
              </a:lnSpc>
              <a:spcBef>
                <a:spcPts val="500"/>
              </a:spcBef>
              <a:spcAft>
                <a:spcPts val="0"/>
              </a:spcAft>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04800" algn="l">
              <a:lnSpc>
                <a:spcPct val="100000"/>
              </a:lnSpc>
              <a:spcBef>
                <a:spcPts val="500"/>
              </a:spcBef>
              <a:spcAft>
                <a:spcPts val="0"/>
              </a:spcAft>
              <a:buSzPts val="12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1"/>
          <p:cNvSpPr txBox="1">
            <a:spLocks noGrp="1"/>
          </p:cNvSpPr>
          <p:nvPr>
            <p:ph type="body" idx="2"/>
          </p:nvPr>
        </p:nvSpPr>
        <p:spPr>
          <a:xfrm>
            <a:off x="342900" y="3594559"/>
            <a:ext cx="4231386" cy="23083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500"/>
              </a:spcBef>
              <a:spcAft>
                <a:spcPts val="0"/>
              </a:spcAft>
              <a:buClr>
                <a:schemeClr val="lt1"/>
              </a:buClr>
              <a:buSzPts val="1500"/>
              <a:buNone/>
              <a:defRPr sz="1500">
                <a:solidFill>
                  <a:schemeClr val="lt1"/>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a:spLocks noGrp="1"/>
          </p:cNvSpPr>
          <p:nvPr>
            <p:ph type="body" idx="3"/>
          </p:nvPr>
        </p:nvSpPr>
        <p:spPr>
          <a:xfrm>
            <a:off x="342900" y="511628"/>
            <a:ext cx="1261872" cy="336042"/>
          </a:xfrm>
          <a:prstGeom prst="roundRect">
            <a:avLst>
              <a:gd name="adj" fmla="val 50000"/>
            </a:avLst>
          </a:prstGeom>
          <a:solidFill>
            <a:schemeClr val="accent4"/>
          </a:solidFill>
          <a:ln>
            <a:noFill/>
          </a:ln>
        </p:spPr>
        <p:txBody>
          <a:bodyPr spcFirstLastPara="1" wrap="square" lIns="0" tIns="0" rIns="0" bIns="0" anchor="ctr" anchorCtr="0">
            <a:noAutofit/>
          </a:bodyPr>
          <a:lstStyle>
            <a:lvl1pPr marL="457200" lvl="0" indent="-228600" algn="ctr">
              <a:lnSpc>
                <a:spcPct val="100000"/>
              </a:lnSpc>
              <a:spcBef>
                <a:spcPts val="500"/>
              </a:spcBef>
              <a:spcAft>
                <a:spcPts val="0"/>
              </a:spcAft>
              <a:buClr>
                <a:schemeClr val="lt2"/>
              </a:buClr>
              <a:buSzPts val="1400"/>
              <a:buNone/>
              <a:defRPr sz="1400">
                <a:solidFill>
                  <a:schemeClr val="lt2"/>
                </a:solidFill>
                <a:latin typeface="Arial"/>
                <a:ea typeface="Arial"/>
                <a:cs typeface="Arial"/>
                <a:sym typeface="Arial"/>
              </a:defRPr>
            </a:lvl1pPr>
            <a:lvl2pPr marL="914400" lvl="1" indent="-317500" algn="l">
              <a:lnSpc>
                <a:spcPct val="100000"/>
              </a:lnSpc>
              <a:spcBef>
                <a:spcPts val="5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Clr>
                <a:schemeClr val="dk1"/>
              </a:buClr>
              <a:buSzPts val="1400"/>
              <a:buChar char="−"/>
              <a:defRPr/>
            </a:lvl4pPr>
            <a:lvl5pPr marL="2286000" lvl="4" indent="-317500" algn="l">
              <a:lnSpc>
                <a:spcPct val="100000"/>
              </a:lnSpc>
              <a:spcBef>
                <a:spcPts val="5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17" name="Google Shape;117;p21"/>
          <p:cNvPicPr preferRelativeResize="0"/>
          <p:nvPr/>
        </p:nvPicPr>
        <p:blipFill rotWithShape="1">
          <a:blip r:embed="rId4">
            <a:alphaModFix/>
          </a:blip>
          <a:srcRect/>
          <a:stretch/>
        </p:blipFill>
        <p:spPr>
          <a:xfrm>
            <a:off x="342900" y="4482465"/>
            <a:ext cx="1492040" cy="445770"/>
          </a:xfrm>
          <a:prstGeom prst="rect">
            <a:avLst/>
          </a:prstGeom>
          <a:noFill/>
          <a:ln>
            <a:noFill/>
          </a:ln>
        </p:spPr>
      </p:pic>
      <p:pic>
        <p:nvPicPr>
          <p:cNvPr id="118" name="Google Shape;118;p21"/>
          <p:cNvPicPr preferRelativeResize="0"/>
          <p:nvPr/>
        </p:nvPicPr>
        <p:blipFill rotWithShape="1">
          <a:blip r:embed="rId5">
            <a:alphaModFix/>
          </a:blip>
          <a:srcRect/>
          <a:stretch/>
        </p:blipFill>
        <p:spPr>
          <a:xfrm>
            <a:off x="5861955" y="2985407"/>
            <a:ext cx="1718673" cy="1718673"/>
          </a:xfrm>
          <a:prstGeom prst="rect">
            <a:avLst/>
          </a:prstGeom>
          <a:noFill/>
          <a:ln>
            <a:noFill/>
          </a:ln>
        </p:spPr>
      </p:pic>
      <p:pic>
        <p:nvPicPr>
          <p:cNvPr id="119" name="Google Shape;119;p21"/>
          <p:cNvPicPr preferRelativeResize="0"/>
          <p:nvPr/>
        </p:nvPicPr>
        <p:blipFill rotWithShape="1">
          <a:blip r:embed="rId6">
            <a:alphaModFix/>
          </a:blip>
          <a:srcRect/>
          <a:stretch/>
        </p:blipFill>
        <p:spPr>
          <a:xfrm>
            <a:off x="5861955" y="4705350"/>
            <a:ext cx="1718673" cy="438150"/>
          </a:xfrm>
          <a:custGeom>
            <a:avLst/>
            <a:gdLst/>
            <a:ahLst/>
            <a:cxnLst/>
            <a:rect l="l" t="t" r="r" b="b"/>
            <a:pathLst>
              <a:path w="2291564" h="584200" extrusionOk="0">
                <a:moveTo>
                  <a:pt x="0" y="0"/>
                </a:moveTo>
                <a:lnTo>
                  <a:pt x="2291564" y="0"/>
                </a:lnTo>
                <a:lnTo>
                  <a:pt x="2291564" y="584200"/>
                </a:lnTo>
                <a:lnTo>
                  <a:pt x="0" y="584200"/>
                </a:lnTo>
                <a:close/>
              </a:path>
            </a:pathLst>
          </a:custGeom>
          <a:noFill/>
          <a:ln>
            <a:noFill/>
          </a:ln>
        </p:spPr>
      </p:pic>
      <p:pic>
        <p:nvPicPr>
          <p:cNvPr id="120" name="Google Shape;120;p21"/>
          <p:cNvPicPr preferRelativeResize="0"/>
          <p:nvPr/>
        </p:nvPicPr>
        <p:blipFill rotWithShape="1">
          <a:blip r:embed="rId7">
            <a:alphaModFix/>
          </a:blip>
          <a:srcRect/>
          <a:stretch/>
        </p:blipFill>
        <p:spPr>
          <a:xfrm>
            <a:off x="7696746" y="4705350"/>
            <a:ext cx="1447254" cy="438150"/>
          </a:xfrm>
          <a:custGeom>
            <a:avLst/>
            <a:gdLst/>
            <a:ahLst/>
            <a:cxnLst/>
            <a:rect l="l" t="t" r="r" b="b"/>
            <a:pathLst>
              <a:path w="1929672" h="584200" extrusionOk="0">
                <a:moveTo>
                  <a:pt x="0" y="0"/>
                </a:moveTo>
                <a:lnTo>
                  <a:pt x="1929672" y="0"/>
                </a:lnTo>
                <a:lnTo>
                  <a:pt x="1929672" y="584200"/>
                </a:lnTo>
                <a:lnTo>
                  <a:pt x="0" y="584200"/>
                </a:lnTo>
                <a:close/>
              </a:path>
            </a:pathLst>
          </a:cu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Aqua) - No Photo">
  <p:cSld name="Divider (Aqua) - No Photo">
    <p:spTree>
      <p:nvGrpSpPr>
        <p:cNvPr id="1" name="Shape 121"/>
        <p:cNvGrpSpPr/>
        <p:nvPr/>
      </p:nvGrpSpPr>
      <p:grpSpPr>
        <a:xfrm>
          <a:off x="0" y="0"/>
          <a:ext cx="0" cy="0"/>
          <a:chOff x="0" y="0"/>
          <a:chExt cx="0" cy="0"/>
        </a:xfrm>
      </p:grpSpPr>
      <p:pic>
        <p:nvPicPr>
          <p:cNvPr id="122" name="Google Shape;122;p22"/>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23" name="Google Shape;123;p22"/>
          <p:cNvSpPr txBox="1">
            <a:spLocks noGrp="1"/>
          </p:cNvSpPr>
          <p:nvPr>
            <p:ph type="ctrTitle"/>
          </p:nvPr>
        </p:nvSpPr>
        <p:spPr>
          <a:xfrm>
            <a:off x="342901" y="1538007"/>
            <a:ext cx="4231386" cy="1828193"/>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3"/>
              </a:buClr>
              <a:buSzPts val="4500"/>
              <a:buFont typeface="Arial"/>
              <a:buNone/>
              <a:defRPr sz="4500" b="1" cap="none">
                <a:solidFill>
                  <a:schemeClr val="accent3"/>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4" name="Google Shape;124;p22"/>
          <p:cNvSpPr txBox="1">
            <a:spLocks noGrp="1"/>
          </p:cNvSpPr>
          <p:nvPr>
            <p:ph type="subTitle" idx="1"/>
          </p:nvPr>
        </p:nvSpPr>
        <p:spPr>
          <a:xfrm>
            <a:off x="342901" y="3550494"/>
            <a:ext cx="4231386"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100000"/>
              </a:lnSpc>
              <a:spcBef>
                <a:spcPts val="500"/>
              </a:spcBef>
              <a:spcAft>
                <a:spcPts val="0"/>
              </a:spcAft>
              <a:buSzPts val="1100"/>
              <a:buNone/>
              <a:defRPr sz="1100"/>
            </a:lvl2pPr>
            <a:lvl3pPr lvl="2" algn="ctr">
              <a:lnSpc>
                <a:spcPct val="100000"/>
              </a:lnSpc>
              <a:spcBef>
                <a:spcPts val="500"/>
              </a:spcBef>
              <a:spcAft>
                <a:spcPts val="0"/>
              </a:spcAft>
              <a:buSzPts val="1000"/>
              <a:buNone/>
              <a:defRPr sz="1000"/>
            </a:lvl3pPr>
            <a:lvl4pPr lvl="3" algn="ctr">
              <a:lnSpc>
                <a:spcPct val="100000"/>
              </a:lnSpc>
              <a:spcBef>
                <a:spcPts val="500"/>
              </a:spcBef>
              <a:spcAft>
                <a:spcPts val="0"/>
              </a:spcAft>
              <a:buClr>
                <a:schemeClr val="dk1"/>
              </a:buClr>
              <a:buSzPts val="900"/>
              <a:buNone/>
              <a:defRPr sz="900"/>
            </a:lvl4pPr>
            <a:lvl5pPr lvl="4" algn="ctr">
              <a:lnSpc>
                <a:spcPct val="100000"/>
              </a:lnSpc>
              <a:spcBef>
                <a:spcPts val="500"/>
              </a:spcBef>
              <a:spcAft>
                <a:spcPts val="0"/>
              </a:spcAft>
              <a:buSzPts val="900"/>
              <a:buNone/>
              <a:defRPr sz="900"/>
            </a:lvl5pPr>
            <a:lvl6pPr lvl="5" algn="ctr">
              <a:lnSpc>
                <a:spcPct val="90000"/>
              </a:lnSpc>
              <a:spcBef>
                <a:spcPts val="400"/>
              </a:spcBef>
              <a:spcAft>
                <a:spcPts val="0"/>
              </a:spcAft>
              <a:buClr>
                <a:schemeClr val="dk1"/>
              </a:buClr>
              <a:buSzPts val="900"/>
              <a:buNone/>
              <a:defRPr sz="900"/>
            </a:lvl6pPr>
            <a:lvl7pPr lvl="6" algn="ctr">
              <a:lnSpc>
                <a:spcPct val="90000"/>
              </a:lnSpc>
              <a:spcBef>
                <a:spcPts val="400"/>
              </a:spcBef>
              <a:spcAft>
                <a:spcPts val="0"/>
              </a:spcAft>
              <a:buClr>
                <a:schemeClr val="dk1"/>
              </a:buClr>
              <a:buSzPts val="900"/>
              <a:buNone/>
              <a:defRPr sz="900"/>
            </a:lvl7pPr>
            <a:lvl8pPr lvl="7" algn="ctr">
              <a:lnSpc>
                <a:spcPct val="90000"/>
              </a:lnSpc>
              <a:spcBef>
                <a:spcPts val="400"/>
              </a:spcBef>
              <a:spcAft>
                <a:spcPts val="0"/>
              </a:spcAft>
              <a:buClr>
                <a:schemeClr val="dk1"/>
              </a:buClr>
              <a:buSzPts val="900"/>
              <a:buNone/>
              <a:defRPr sz="900"/>
            </a:lvl8pPr>
            <a:lvl9pPr lvl="8" algn="ctr">
              <a:lnSpc>
                <a:spcPct val="90000"/>
              </a:lnSpc>
              <a:spcBef>
                <a:spcPts val="40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0" y="788670"/>
            <a:ext cx="845820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42900" y="1720216"/>
            <a:ext cx="8458199" cy="28803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342897" y="4670387"/>
            <a:ext cx="8458206" cy="273844"/>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1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cxnSp>
        <p:nvCxnSpPr>
          <p:cNvPr id="54" name="Google Shape;54;p13"/>
          <p:cNvCxnSpPr/>
          <p:nvPr/>
        </p:nvCxnSpPr>
        <p:spPr>
          <a:xfrm>
            <a:off x="342894" y="640807"/>
            <a:ext cx="8458200" cy="0"/>
          </a:xfrm>
          <a:prstGeom prst="straightConnector1">
            <a:avLst/>
          </a:prstGeom>
          <a:noFill/>
          <a:ln w="9525" cap="flat" cmpd="sng">
            <a:solidFill>
              <a:srgbClr val="000000"/>
            </a:solidFill>
            <a:prstDash val="solid"/>
            <a:miter lim="800000"/>
            <a:headEnd type="none" w="sm" len="sm"/>
            <a:tailEnd type="none" w="sm" len="sm"/>
          </a:ln>
        </p:spPr>
      </p:cxnSp>
      <p:sp>
        <p:nvSpPr>
          <p:cNvPr id="55" name="Google Shape;55;p13"/>
          <p:cNvSpPr txBox="1"/>
          <p:nvPr/>
        </p:nvSpPr>
        <p:spPr>
          <a:xfrm>
            <a:off x="8474297" y="231920"/>
            <a:ext cx="326807" cy="22383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800" b="0" i="0" u="none" strike="noStrike" cap="none">
                <a:solidFill>
                  <a:schemeClr val="dk1"/>
                </a:solidFill>
                <a:latin typeface="Arial"/>
                <a:ea typeface="Arial"/>
                <a:cs typeface="Arial"/>
                <a:sym typeface="Arial"/>
              </a:rPr>
              <a:t>‹#›</a:t>
            </a:fld>
            <a:endParaRPr sz="800" b="0" i="0" u="none" strike="noStrike" cap="none">
              <a:solidFill>
                <a:schemeClr val="dk1"/>
              </a:solidFill>
              <a:latin typeface="Arial"/>
              <a:ea typeface="Arial"/>
              <a:cs typeface="Arial"/>
              <a:sym typeface="Arial"/>
            </a:endParaRPr>
          </a:p>
        </p:txBody>
      </p:sp>
      <p:sp>
        <p:nvSpPr>
          <p:cNvPr id="56" name="Google Shape;56;p13"/>
          <p:cNvSpPr txBox="1"/>
          <p:nvPr/>
        </p:nvSpPr>
        <p:spPr>
          <a:xfrm>
            <a:off x="6578819" y="231920"/>
            <a:ext cx="1895478" cy="22383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800" b="0" i="0" u="none" strike="noStrike" cap="none">
                <a:solidFill>
                  <a:schemeClr val="dk1"/>
                </a:solidFill>
                <a:latin typeface="Arial"/>
                <a:ea typeface="Arial"/>
                <a:cs typeface="Arial"/>
                <a:sym typeface="Arial"/>
              </a:rPr>
              <a:t>© 2024 Project Management Institute | PMI.ORG</a:t>
            </a:r>
            <a:endParaRPr sz="11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5544">
          <p15:clr>
            <a:srgbClr val="F26B43"/>
          </p15:clr>
        </p15:guide>
        <p15:guide id="3" orient="horz" pos="28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42900" y="319291"/>
            <a:ext cx="8458200" cy="33239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44" name="Google Shape;144;p26"/>
          <p:cNvSpPr txBox="1"/>
          <p:nvPr/>
        </p:nvSpPr>
        <p:spPr>
          <a:xfrm>
            <a:off x="8474297" y="4600575"/>
            <a:ext cx="326807" cy="542925"/>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 sz="7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
        <p:nvSpPr>
          <p:cNvPr id="145" name="Google Shape;145;p26"/>
          <p:cNvSpPr txBox="1">
            <a:spLocks noGrp="1"/>
          </p:cNvSpPr>
          <p:nvPr>
            <p:ph type="body" idx="1"/>
          </p:nvPr>
        </p:nvSpPr>
        <p:spPr>
          <a:xfrm>
            <a:off x="342900" y="1257301"/>
            <a:ext cx="8458199" cy="29904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6" name="Google Shape;146;p26"/>
          <p:cNvSpPr txBox="1"/>
          <p:nvPr/>
        </p:nvSpPr>
        <p:spPr>
          <a:xfrm>
            <a:off x="4431499" y="4600575"/>
            <a:ext cx="4042800" cy="543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700" b="0" i="0" u="none" strike="noStrike" cap="none">
                <a:solidFill>
                  <a:schemeClr val="dk1"/>
                </a:solidFill>
                <a:latin typeface="Arial"/>
                <a:ea typeface="Arial"/>
                <a:cs typeface="Arial"/>
                <a:sym typeface="Arial"/>
              </a:rPr>
              <a:t>© 202</a:t>
            </a:r>
            <a:r>
              <a:rPr lang="en" sz="700">
                <a:solidFill>
                  <a:schemeClr val="dk1"/>
                </a:solidFill>
              </a:rPr>
              <a:t>5</a:t>
            </a:r>
            <a:r>
              <a:rPr lang="en" sz="700" b="0" i="0" u="none" strike="noStrike" cap="none">
                <a:solidFill>
                  <a:schemeClr val="dk1"/>
                </a:solidFill>
                <a:latin typeface="Arial"/>
                <a:ea typeface="Arial"/>
                <a:cs typeface="Arial"/>
                <a:sym typeface="Arial"/>
              </a:rPr>
              <a:t> Project Management Institute, Mass Bay Chapter   |   </a:t>
            </a:r>
            <a:r>
              <a:rPr lang="en" sz="700">
                <a:solidFill>
                  <a:schemeClr val="dk1"/>
                </a:solidFill>
              </a:rPr>
              <a:t>pmimassbay.org</a:t>
            </a:r>
            <a:endParaRPr sz="1100"/>
          </a:p>
        </p:txBody>
      </p:sp>
      <p:cxnSp>
        <p:nvCxnSpPr>
          <p:cNvPr id="147" name="Google Shape;147;p26"/>
          <p:cNvCxnSpPr/>
          <p:nvPr/>
        </p:nvCxnSpPr>
        <p:spPr>
          <a:xfrm>
            <a:off x="342900" y="1098254"/>
            <a:ext cx="8458200" cy="0"/>
          </a:xfrm>
          <a:prstGeom prst="straightConnector1">
            <a:avLst/>
          </a:prstGeom>
          <a:noFill/>
          <a:ln w="9525" cap="flat" cmpd="sng">
            <a:solidFill>
              <a:srgbClr val="000000"/>
            </a:solidFill>
            <a:prstDash val="solid"/>
            <a:miter lim="800000"/>
            <a:headEnd type="none" w="sm" len="sm"/>
            <a:tailEnd type="none" w="sm" len="sm"/>
          </a:ln>
        </p:spPr>
      </p:cxnSp>
      <p:pic>
        <p:nvPicPr>
          <p:cNvPr id="148" name="Google Shape;148;p26" title="pmi_mass_bay_chapter_horizontal_logo_full_colo.png"/>
          <p:cNvPicPr preferRelativeResize="0"/>
          <p:nvPr/>
        </p:nvPicPr>
        <p:blipFill>
          <a:blip r:embed="rId13">
            <a:alphaModFix/>
          </a:blip>
          <a:stretch>
            <a:fillRect/>
          </a:stretch>
        </p:blipFill>
        <p:spPr>
          <a:xfrm>
            <a:off x="342900" y="4667451"/>
            <a:ext cx="1079777" cy="409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6" r:id="rId3"/>
    <p:sldLayoutId id="2147483677" r:id="rId4"/>
    <p:sldLayoutId id="2147483678" r:id="rId5"/>
    <p:sldLayoutId id="2147483681" r:id="rId6"/>
    <p:sldLayoutId id="2147483684" r:id="rId7"/>
    <p:sldLayoutId id="2147483685" r:id="rId8"/>
    <p:sldLayoutId id="2147483686" r:id="rId9"/>
    <p:sldLayoutId id="2147483688" r:id="rId10"/>
    <p:sldLayoutId id="214748372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F26B43"/>
          </p15:clr>
        </p15:guide>
        <p15:guide id="2" pos="5544">
          <p15:clr>
            <a:srgbClr val="F26B43"/>
          </p15:clr>
        </p15:guide>
        <p15:guide id="3" orient="horz" pos="2898">
          <p15:clr>
            <a:srgbClr val="F26B43"/>
          </p15:clr>
        </p15:guide>
        <p15:guide id="4" orient="horz" pos="198">
          <p15:clr>
            <a:srgbClr val="F26B43"/>
          </p15:clr>
        </p15:guide>
        <p15:guide id="5" orient="horz" pos="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8.JPG"/><Relationship Id="rId5" Type="http://schemas.openxmlformats.org/officeDocument/2006/relationships/hyperlink" Target="https://www.donnagregorio.com/" TargetMode="External"/><Relationship Id="rId4" Type="http://schemas.openxmlformats.org/officeDocument/2006/relationships/hyperlink" Target="mailto:d.gregorio@pmimassba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82"/>
          <p:cNvPicPr preferRelativeResize="0"/>
          <p:nvPr/>
        </p:nvPicPr>
        <p:blipFill>
          <a:blip r:embed="rId3">
            <a:alphaModFix/>
          </a:blip>
          <a:stretch>
            <a:fillRect/>
          </a:stretch>
        </p:blipFill>
        <p:spPr>
          <a:xfrm>
            <a:off x="0" y="0"/>
            <a:ext cx="2883527" cy="1341374"/>
          </a:xfrm>
          <a:prstGeom prst="rect">
            <a:avLst/>
          </a:prstGeom>
          <a:noFill/>
          <a:ln>
            <a:noFill/>
          </a:ln>
        </p:spPr>
      </p:pic>
      <p:sp>
        <p:nvSpPr>
          <p:cNvPr id="892" name="Google Shape;892;p82"/>
          <p:cNvSpPr txBox="1"/>
          <p:nvPr/>
        </p:nvSpPr>
        <p:spPr>
          <a:xfrm>
            <a:off x="407803" y="1341374"/>
            <a:ext cx="8328394" cy="2715900"/>
          </a:xfrm>
          <a:prstGeom prst="rect">
            <a:avLst/>
          </a:prstGeom>
          <a:noFill/>
          <a:ln>
            <a:noFill/>
          </a:ln>
        </p:spPr>
        <p:txBody>
          <a:bodyPr spcFirstLastPara="1" wrap="square" lIns="91425" tIns="91425" rIns="91425" bIns="91425" anchor="t" anchorCtr="0">
            <a:noAutofit/>
          </a:bodyPr>
          <a:lstStyle/>
          <a:p>
            <a:pPr marL="0" lvl="0" indent="0" algn="ctr" rtl="0">
              <a:lnSpc>
                <a:spcPct val="114285"/>
              </a:lnSpc>
              <a:spcBef>
                <a:spcPts val="0"/>
              </a:spcBef>
              <a:spcAft>
                <a:spcPts val="0"/>
              </a:spcAft>
              <a:buClr>
                <a:srgbClr val="000000"/>
              </a:buClr>
              <a:buSzPts val="2800"/>
              <a:buFont typeface="Arial"/>
              <a:buNone/>
            </a:pPr>
            <a:r>
              <a:rPr lang="en" sz="2800" b="1" dirty="0">
                <a:solidFill>
                  <a:schemeClr val="tx1">
                    <a:lumMod val="10000"/>
                    <a:lumOff val="90000"/>
                  </a:schemeClr>
                </a:solidFill>
              </a:rPr>
              <a:t>PMI NH Chapter</a:t>
            </a:r>
          </a:p>
          <a:p>
            <a:pPr marL="0" lvl="0" indent="0" algn="ctr" rtl="0">
              <a:lnSpc>
                <a:spcPct val="114285"/>
              </a:lnSpc>
              <a:spcBef>
                <a:spcPts val="0"/>
              </a:spcBef>
              <a:spcAft>
                <a:spcPts val="0"/>
              </a:spcAft>
              <a:buClr>
                <a:srgbClr val="000000"/>
              </a:buClr>
              <a:buSzPts val="2800"/>
              <a:buFont typeface="Arial"/>
              <a:buNone/>
            </a:pPr>
            <a:r>
              <a:rPr lang="en" sz="2800" b="1" dirty="0">
                <a:solidFill>
                  <a:schemeClr val="tx1">
                    <a:lumMod val="10000"/>
                    <a:lumOff val="90000"/>
                  </a:schemeClr>
                </a:solidFill>
              </a:rPr>
              <a:t>Business Acumen in a World of </a:t>
            </a:r>
          </a:p>
          <a:p>
            <a:pPr marL="0" lvl="0" indent="0" algn="ctr" rtl="0">
              <a:lnSpc>
                <a:spcPct val="114285"/>
              </a:lnSpc>
              <a:spcBef>
                <a:spcPts val="0"/>
              </a:spcBef>
              <a:spcAft>
                <a:spcPts val="0"/>
              </a:spcAft>
              <a:buClr>
                <a:srgbClr val="000000"/>
              </a:buClr>
              <a:buSzPts val="2800"/>
              <a:buFont typeface="Arial"/>
              <a:buNone/>
            </a:pPr>
            <a:r>
              <a:rPr lang="en" sz="2800" b="1" dirty="0">
                <a:solidFill>
                  <a:schemeClr val="tx1">
                    <a:lumMod val="10000"/>
                    <a:lumOff val="90000"/>
                  </a:schemeClr>
                </a:solidFill>
              </a:rPr>
              <a:t>AI and Automation</a:t>
            </a:r>
          </a:p>
          <a:p>
            <a:pPr marL="0" lvl="0" indent="0" algn="ctr" rtl="0">
              <a:lnSpc>
                <a:spcPct val="114285"/>
              </a:lnSpc>
              <a:spcBef>
                <a:spcPts val="0"/>
              </a:spcBef>
              <a:spcAft>
                <a:spcPts val="0"/>
              </a:spcAft>
              <a:buClr>
                <a:srgbClr val="000000"/>
              </a:buClr>
              <a:buSzPts val="2800"/>
              <a:buFont typeface="Arial"/>
              <a:buNone/>
            </a:pPr>
            <a:endParaRPr lang="en" sz="2800" b="1" dirty="0">
              <a:solidFill>
                <a:schemeClr val="tx1">
                  <a:lumMod val="10000"/>
                  <a:lumOff val="90000"/>
                </a:schemeClr>
              </a:solidFill>
            </a:endParaRPr>
          </a:p>
          <a:p>
            <a:pPr marL="0" lvl="0" indent="0" algn="ctr" rtl="0">
              <a:lnSpc>
                <a:spcPct val="114285"/>
              </a:lnSpc>
              <a:spcBef>
                <a:spcPts val="0"/>
              </a:spcBef>
              <a:spcAft>
                <a:spcPts val="0"/>
              </a:spcAft>
              <a:buClr>
                <a:srgbClr val="000000"/>
              </a:buClr>
              <a:buSzPts val="2800"/>
              <a:buFont typeface="Arial"/>
              <a:buNone/>
            </a:pPr>
            <a:r>
              <a:rPr lang="en" sz="2000" b="1" dirty="0">
                <a:solidFill>
                  <a:schemeClr val="tx1">
                    <a:lumMod val="10000"/>
                    <a:lumOff val="90000"/>
                  </a:schemeClr>
                </a:solidFill>
              </a:rPr>
              <a:t>Donna Gregorio</a:t>
            </a:r>
          </a:p>
          <a:p>
            <a:pPr marL="0" lvl="0" indent="0" algn="ctr" rtl="0">
              <a:lnSpc>
                <a:spcPct val="114285"/>
              </a:lnSpc>
              <a:spcBef>
                <a:spcPts val="0"/>
              </a:spcBef>
              <a:spcAft>
                <a:spcPts val="0"/>
              </a:spcAft>
              <a:buClr>
                <a:srgbClr val="000000"/>
              </a:buClr>
              <a:buSzPts val="2800"/>
              <a:buFont typeface="Arial"/>
              <a:buNone/>
            </a:pPr>
            <a:r>
              <a:rPr lang="en" sz="1600" b="1" dirty="0">
                <a:solidFill>
                  <a:schemeClr val="tx1">
                    <a:lumMod val="10000"/>
                    <a:lumOff val="90000"/>
                  </a:schemeClr>
                </a:solidFill>
              </a:rPr>
              <a:t>VP, Professional Development</a:t>
            </a:r>
          </a:p>
          <a:p>
            <a:pPr marL="0" lvl="0" indent="0" algn="ctr" rtl="0">
              <a:lnSpc>
                <a:spcPct val="114285"/>
              </a:lnSpc>
              <a:spcBef>
                <a:spcPts val="0"/>
              </a:spcBef>
              <a:spcAft>
                <a:spcPts val="0"/>
              </a:spcAft>
              <a:buClr>
                <a:srgbClr val="000000"/>
              </a:buClr>
              <a:buSzPts val="2800"/>
              <a:buFont typeface="Arial"/>
              <a:buNone/>
            </a:pPr>
            <a:r>
              <a:rPr lang="en" sz="1600" b="1" dirty="0">
                <a:solidFill>
                  <a:schemeClr val="tx1">
                    <a:lumMod val="10000"/>
                    <a:lumOff val="90000"/>
                  </a:schemeClr>
                </a:solidFill>
              </a:rPr>
              <a:t>PMI Mass Bay Chapter</a:t>
            </a:r>
          </a:p>
          <a:p>
            <a:pPr marL="0" lvl="0" indent="0" algn="ctr" rtl="0">
              <a:lnSpc>
                <a:spcPct val="114285"/>
              </a:lnSpc>
              <a:spcBef>
                <a:spcPts val="0"/>
              </a:spcBef>
              <a:spcAft>
                <a:spcPts val="0"/>
              </a:spcAft>
              <a:buClr>
                <a:srgbClr val="000000"/>
              </a:buClr>
              <a:buSzPts val="2800"/>
              <a:buFont typeface="Arial"/>
              <a:buNone/>
            </a:pPr>
            <a:r>
              <a:rPr lang="en" sz="1600" b="1" dirty="0">
                <a:solidFill>
                  <a:schemeClr val="tx1">
                    <a:lumMod val="10000"/>
                    <a:lumOff val="90000"/>
                  </a:schemeClr>
                </a:solidFill>
              </a:rPr>
              <a:t>May 20,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5BF8B-344D-57D7-A04C-C0FF9FE66C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1D74BA-6AA0-5255-57DB-B0201719CBF0}"/>
              </a:ext>
            </a:extLst>
          </p:cNvPr>
          <p:cNvSpPr>
            <a:spLocks noGrp="1"/>
          </p:cNvSpPr>
          <p:nvPr>
            <p:ph type="body" idx="1"/>
          </p:nvPr>
        </p:nvSpPr>
        <p:spPr>
          <a:xfrm>
            <a:off x="342900" y="698920"/>
            <a:ext cx="8458206" cy="294953"/>
          </a:xfrm>
        </p:spPr>
        <p:txBody>
          <a:bodyPr/>
          <a:lstStyle/>
          <a:p>
            <a:r>
              <a:rPr lang="en-US" dirty="0"/>
              <a:t>PM shifts from reporter to advisor</a:t>
            </a:r>
          </a:p>
        </p:txBody>
      </p:sp>
      <p:sp>
        <p:nvSpPr>
          <p:cNvPr id="3" name="Title 2">
            <a:extLst>
              <a:ext uri="{FF2B5EF4-FFF2-40B4-BE49-F238E27FC236}">
                <a16:creationId xmlns:a16="http://schemas.microsoft.com/office/drawing/2014/main" id="{C7D862D7-6C82-12FA-4FC0-2BAF3E7AFA90}"/>
              </a:ext>
            </a:extLst>
          </p:cNvPr>
          <p:cNvSpPr>
            <a:spLocks noGrp="1"/>
          </p:cNvSpPr>
          <p:nvPr>
            <p:ph type="title"/>
          </p:nvPr>
        </p:nvSpPr>
        <p:spPr/>
        <p:txBody>
          <a:bodyPr/>
          <a:lstStyle/>
          <a:p>
            <a:r>
              <a:rPr lang="en-US" dirty="0"/>
              <a:t>Use Cases: Old Way vs. New Way (1 of 2)</a:t>
            </a:r>
          </a:p>
        </p:txBody>
      </p:sp>
      <p:graphicFrame>
        <p:nvGraphicFramePr>
          <p:cNvPr id="6" name="Table 5">
            <a:extLst>
              <a:ext uri="{FF2B5EF4-FFF2-40B4-BE49-F238E27FC236}">
                <a16:creationId xmlns:a16="http://schemas.microsoft.com/office/drawing/2014/main" id="{3367A0AD-0FBA-1BF0-A002-24E1E254BF5E}"/>
              </a:ext>
            </a:extLst>
          </p:cNvPr>
          <p:cNvGraphicFramePr>
            <a:graphicFrameLocks noGrp="1"/>
          </p:cNvGraphicFramePr>
          <p:nvPr>
            <p:extLst>
              <p:ext uri="{D42A27DB-BD31-4B8C-83A1-F6EECF244321}">
                <p14:modId xmlns:p14="http://schemas.microsoft.com/office/powerpoint/2010/main" val="787928268"/>
              </p:ext>
            </p:extLst>
          </p:nvPr>
        </p:nvGraphicFramePr>
        <p:xfrm>
          <a:off x="265890" y="1415239"/>
          <a:ext cx="8612220" cy="3114040"/>
        </p:xfrm>
        <a:graphic>
          <a:graphicData uri="http://schemas.openxmlformats.org/drawingml/2006/table">
            <a:tbl>
              <a:tblPr firstRow="1" bandRow="1">
                <a:tableStyleId>{202F59DD-9D86-4034-B8E3-5268E8CDF9F4}</a:tableStyleId>
              </a:tblPr>
              <a:tblGrid>
                <a:gridCol w="2347608">
                  <a:extLst>
                    <a:ext uri="{9D8B030D-6E8A-4147-A177-3AD203B41FA5}">
                      <a16:colId xmlns:a16="http://schemas.microsoft.com/office/drawing/2014/main" val="2882858324"/>
                    </a:ext>
                  </a:extLst>
                </a:gridCol>
                <a:gridCol w="2587557">
                  <a:extLst>
                    <a:ext uri="{9D8B030D-6E8A-4147-A177-3AD203B41FA5}">
                      <a16:colId xmlns:a16="http://schemas.microsoft.com/office/drawing/2014/main" val="2991445140"/>
                    </a:ext>
                  </a:extLst>
                </a:gridCol>
                <a:gridCol w="3677055">
                  <a:extLst>
                    <a:ext uri="{9D8B030D-6E8A-4147-A177-3AD203B41FA5}">
                      <a16:colId xmlns:a16="http://schemas.microsoft.com/office/drawing/2014/main" val="3642822380"/>
                    </a:ext>
                  </a:extLst>
                </a:gridCol>
              </a:tblGrid>
              <a:tr h="370840">
                <a:tc>
                  <a:txBody>
                    <a:bodyPr/>
                    <a:lstStyle/>
                    <a:p>
                      <a:r>
                        <a:rPr lang="en-US" b="1" dirty="0"/>
                        <a:t>Use Case</a:t>
                      </a:r>
                    </a:p>
                  </a:txBody>
                  <a:tcPr/>
                </a:tc>
                <a:tc>
                  <a:txBody>
                    <a:bodyPr/>
                    <a:lstStyle/>
                    <a:p>
                      <a:r>
                        <a:rPr lang="en-US" b="1" dirty="0"/>
                        <a:t>Old Way</a:t>
                      </a:r>
                    </a:p>
                  </a:txBody>
                  <a:tcPr/>
                </a:tc>
                <a:tc>
                  <a:txBody>
                    <a:bodyPr/>
                    <a:lstStyle/>
                    <a:p>
                      <a:r>
                        <a:rPr lang="en-US" b="1" dirty="0"/>
                        <a:t>New Way (with AI)</a:t>
                      </a:r>
                    </a:p>
                  </a:txBody>
                  <a:tcPr/>
                </a:tc>
                <a:extLst>
                  <a:ext uri="{0D108BD9-81ED-4DB2-BD59-A6C34878D82A}">
                    <a16:rowId xmlns:a16="http://schemas.microsoft.com/office/drawing/2014/main" val="4237031119"/>
                  </a:ext>
                </a:extLst>
              </a:tr>
              <a:tr h="370840">
                <a:tc>
                  <a:txBody>
                    <a:bodyPr/>
                    <a:lstStyle/>
                    <a:p>
                      <a:r>
                        <a:rPr lang="en-US" dirty="0"/>
                        <a:t>Resource Management</a:t>
                      </a:r>
                    </a:p>
                  </a:txBody>
                  <a:tcPr/>
                </a:tc>
                <a:tc>
                  <a:txBody>
                    <a:bodyPr/>
                    <a:lstStyle/>
                    <a:p>
                      <a:r>
                        <a:rPr lang="en-US" dirty="0"/>
                        <a:t>Hard to allocate resources efficiently across multiple projects using manual spreadsheets, subjective assignments, reactive conflict resolution</a:t>
                      </a:r>
                    </a:p>
                  </a:txBody>
                  <a:tcPr/>
                </a:tc>
                <a:tc>
                  <a:txBody>
                    <a:bodyPr/>
                    <a:lstStyle/>
                    <a:p>
                      <a:r>
                        <a:rPr lang="en-US" u="sng" dirty="0"/>
                        <a:t>Use AI to analyze </a:t>
                      </a:r>
                      <a:r>
                        <a:rPr lang="en-US" dirty="0"/>
                        <a:t>list of resources / skills / availability / priority </a:t>
                      </a:r>
                    </a:p>
                    <a:p>
                      <a:r>
                        <a:rPr lang="en-US" u="sng" dirty="0"/>
                        <a:t>Outputs</a:t>
                      </a:r>
                      <a:r>
                        <a:rPr lang="en-US" dirty="0"/>
                        <a:t>: Conflicts, alternatives, over-allocation, rebalances workload</a:t>
                      </a:r>
                    </a:p>
                    <a:p>
                      <a:r>
                        <a:rPr lang="en-US" u="sng" dirty="0"/>
                        <a:t>Leads to</a:t>
                      </a:r>
                      <a:r>
                        <a:rPr lang="en-US" dirty="0"/>
                        <a:t>: higher resource utilization efficiency, reduced project delays and burnout, better portfolio predictability</a:t>
                      </a:r>
                    </a:p>
                  </a:txBody>
                  <a:tcPr/>
                </a:tc>
                <a:extLst>
                  <a:ext uri="{0D108BD9-81ED-4DB2-BD59-A6C34878D82A}">
                    <a16:rowId xmlns:a16="http://schemas.microsoft.com/office/drawing/2014/main" val="1541071085"/>
                  </a:ext>
                </a:extLst>
              </a:tr>
              <a:tr h="370840">
                <a:tc>
                  <a:txBody>
                    <a:bodyPr/>
                    <a:lstStyle/>
                    <a:p>
                      <a:r>
                        <a:rPr lang="en-US" dirty="0"/>
                        <a:t>Risk Management</a:t>
                      </a:r>
                    </a:p>
                  </a:txBody>
                  <a:tcPr/>
                </a:tc>
                <a:tc>
                  <a:txBody>
                    <a:bodyPr/>
                    <a:lstStyle/>
                    <a:p>
                      <a:r>
                        <a:rPr lang="en-US" dirty="0"/>
                        <a:t>Risks identified too late, too narrowly via brainstorming session, limited perspectives</a:t>
                      </a:r>
                    </a:p>
                  </a:txBody>
                  <a:tcPr/>
                </a:tc>
                <a:tc>
                  <a:txBody>
                    <a:bodyPr/>
                    <a:lstStyle/>
                    <a:p>
                      <a:r>
                        <a:rPr lang="en-US" b="0" u="sng" dirty="0"/>
                        <a:t>Use AI to input </a:t>
                      </a:r>
                      <a:r>
                        <a:rPr lang="en-US" dirty="0"/>
                        <a:t>project scope</a:t>
                      </a:r>
                    </a:p>
                    <a:p>
                      <a:r>
                        <a:rPr lang="en-US" u="sng" dirty="0"/>
                        <a:t>Outputs</a:t>
                      </a:r>
                      <a:r>
                        <a:rPr lang="en-US" dirty="0"/>
                        <a:t>: expanded risk list, what could go wrong scenarios, mitigation ideas</a:t>
                      </a:r>
                    </a:p>
                    <a:p>
                      <a:r>
                        <a:rPr lang="en-US" u="sng" dirty="0"/>
                        <a:t>Leads to</a:t>
                      </a:r>
                      <a:r>
                        <a:rPr lang="en-US" dirty="0"/>
                        <a:t>: broader thinking, faster risk identification, better preparedness </a:t>
                      </a:r>
                    </a:p>
                  </a:txBody>
                  <a:tcPr/>
                </a:tc>
                <a:extLst>
                  <a:ext uri="{0D108BD9-81ED-4DB2-BD59-A6C34878D82A}">
                    <a16:rowId xmlns:a16="http://schemas.microsoft.com/office/drawing/2014/main" val="398146705"/>
                  </a:ext>
                </a:extLst>
              </a:tr>
            </a:tbl>
          </a:graphicData>
        </a:graphic>
      </p:graphicFrame>
      <p:sp>
        <p:nvSpPr>
          <p:cNvPr id="4" name="Rectangle 3">
            <a:extLst>
              <a:ext uri="{FF2B5EF4-FFF2-40B4-BE49-F238E27FC236}">
                <a16:creationId xmlns:a16="http://schemas.microsoft.com/office/drawing/2014/main" id="{AAF045A4-6DC2-DACC-D533-3EB3667D9A6F}"/>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71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97C2-B02B-2ECC-1427-4DA39D7656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AA2F87-93F9-A453-87E5-6B1E96EAE81E}"/>
              </a:ext>
            </a:extLst>
          </p:cNvPr>
          <p:cNvSpPr>
            <a:spLocks noGrp="1"/>
          </p:cNvSpPr>
          <p:nvPr>
            <p:ph type="body" idx="1"/>
          </p:nvPr>
        </p:nvSpPr>
        <p:spPr>
          <a:xfrm>
            <a:off x="342900" y="698920"/>
            <a:ext cx="8458206" cy="294953"/>
          </a:xfrm>
        </p:spPr>
        <p:txBody>
          <a:bodyPr/>
          <a:lstStyle/>
          <a:p>
            <a:r>
              <a:rPr lang="en-US" dirty="0"/>
              <a:t>PM shifts from reporter to advisor</a:t>
            </a:r>
          </a:p>
        </p:txBody>
      </p:sp>
      <p:sp>
        <p:nvSpPr>
          <p:cNvPr id="3" name="Title 2">
            <a:extLst>
              <a:ext uri="{FF2B5EF4-FFF2-40B4-BE49-F238E27FC236}">
                <a16:creationId xmlns:a16="http://schemas.microsoft.com/office/drawing/2014/main" id="{26ECAC02-9043-E3B5-77B8-9C7FC98DC1DA}"/>
              </a:ext>
            </a:extLst>
          </p:cNvPr>
          <p:cNvSpPr>
            <a:spLocks noGrp="1"/>
          </p:cNvSpPr>
          <p:nvPr>
            <p:ph type="title"/>
          </p:nvPr>
        </p:nvSpPr>
        <p:spPr/>
        <p:txBody>
          <a:bodyPr/>
          <a:lstStyle/>
          <a:p>
            <a:r>
              <a:rPr lang="en-US" dirty="0"/>
              <a:t>Use Cases: Old Way vs. New Way (2 of 2)</a:t>
            </a:r>
          </a:p>
        </p:txBody>
      </p:sp>
      <p:graphicFrame>
        <p:nvGraphicFramePr>
          <p:cNvPr id="6" name="Table 5">
            <a:extLst>
              <a:ext uri="{FF2B5EF4-FFF2-40B4-BE49-F238E27FC236}">
                <a16:creationId xmlns:a16="http://schemas.microsoft.com/office/drawing/2014/main" id="{40535E6F-7D69-673E-567F-0C8643D0EC7B}"/>
              </a:ext>
            </a:extLst>
          </p:cNvPr>
          <p:cNvGraphicFramePr>
            <a:graphicFrameLocks noGrp="1"/>
          </p:cNvGraphicFramePr>
          <p:nvPr>
            <p:extLst>
              <p:ext uri="{D42A27DB-BD31-4B8C-83A1-F6EECF244321}">
                <p14:modId xmlns:p14="http://schemas.microsoft.com/office/powerpoint/2010/main" val="2284474281"/>
              </p:ext>
            </p:extLst>
          </p:nvPr>
        </p:nvGraphicFramePr>
        <p:xfrm>
          <a:off x="265890" y="1415239"/>
          <a:ext cx="8612220" cy="3114040"/>
        </p:xfrm>
        <a:graphic>
          <a:graphicData uri="http://schemas.openxmlformats.org/drawingml/2006/table">
            <a:tbl>
              <a:tblPr firstRow="1" bandRow="1">
                <a:tableStyleId>{202F59DD-9D86-4034-B8E3-5268E8CDF9F4}</a:tableStyleId>
              </a:tblPr>
              <a:tblGrid>
                <a:gridCol w="2347608">
                  <a:extLst>
                    <a:ext uri="{9D8B030D-6E8A-4147-A177-3AD203B41FA5}">
                      <a16:colId xmlns:a16="http://schemas.microsoft.com/office/drawing/2014/main" val="2882858324"/>
                    </a:ext>
                  </a:extLst>
                </a:gridCol>
                <a:gridCol w="2587557">
                  <a:extLst>
                    <a:ext uri="{9D8B030D-6E8A-4147-A177-3AD203B41FA5}">
                      <a16:colId xmlns:a16="http://schemas.microsoft.com/office/drawing/2014/main" val="2991445140"/>
                    </a:ext>
                  </a:extLst>
                </a:gridCol>
                <a:gridCol w="3677055">
                  <a:extLst>
                    <a:ext uri="{9D8B030D-6E8A-4147-A177-3AD203B41FA5}">
                      <a16:colId xmlns:a16="http://schemas.microsoft.com/office/drawing/2014/main" val="3642822380"/>
                    </a:ext>
                  </a:extLst>
                </a:gridCol>
              </a:tblGrid>
              <a:tr h="370840">
                <a:tc>
                  <a:txBody>
                    <a:bodyPr/>
                    <a:lstStyle/>
                    <a:p>
                      <a:r>
                        <a:rPr lang="en-US" b="1" dirty="0"/>
                        <a:t>Use Case</a:t>
                      </a:r>
                    </a:p>
                  </a:txBody>
                  <a:tcPr/>
                </a:tc>
                <a:tc>
                  <a:txBody>
                    <a:bodyPr/>
                    <a:lstStyle/>
                    <a:p>
                      <a:r>
                        <a:rPr lang="en-US" b="1" dirty="0"/>
                        <a:t>Old Way</a:t>
                      </a:r>
                    </a:p>
                  </a:txBody>
                  <a:tcPr/>
                </a:tc>
                <a:tc>
                  <a:txBody>
                    <a:bodyPr/>
                    <a:lstStyle/>
                    <a:p>
                      <a:r>
                        <a:rPr lang="en-US" b="1" dirty="0"/>
                        <a:t>New Way (with AI)</a:t>
                      </a:r>
                    </a:p>
                  </a:txBody>
                  <a:tcPr/>
                </a:tc>
                <a:extLst>
                  <a:ext uri="{0D108BD9-81ED-4DB2-BD59-A6C34878D82A}">
                    <a16:rowId xmlns:a16="http://schemas.microsoft.com/office/drawing/2014/main" val="4237031119"/>
                  </a:ext>
                </a:extLst>
              </a:tr>
              <a:tr h="370840">
                <a:tc>
                  <a:txBody>
                    <a:bodyPr/>
                    <a:lstStyle/>
                    <a:p>
                      <a:r>
                        <a:rPr lang="en-US" dirty="0"/>
                        <a:t>Portfolio prioritization</a:t>
                      </a:r>
                    </a:p>
                  </a:txBody>
                  <a:tcPr/>
                </a:tc>
                <a:tc>
                  <a:txBody>
                    <a:bodyPr/>
                    <a:lstStyle/>
                    <a:p>
                      <a:r>
                        <a:rPr lang="en-US" dirty="0"/>
                        <a:t>Too many projects, unclear priorities, subjective decisions, politics-driven</a:t>
                      </a:r>
                    </a:p>
                  </a:txBody>
                  <a:tcPr/>
                </a:tc>
                <a:tc>
                  <a:txBody>
                    <a:bodyPr/>
                    <a:lstStyle/>
                    <a:p>
                      <a:r>
                        <a:rPr lang="en-US" u="sng" dirty="0"/>
                        <a:t>Use AI to analyze </a:t>
                      </a:r>
                      <a:r>
                        <a:rPr lang="en-US" dirty="0"/>
                        <a:t>list of portfolios given rubric and ROI</a:t>
                      </a:r>
                    </a:p>
                    <a:p>
                      <a:r>
                        <a:rPr lang="en-US" u="sng" dirty="0"/>
                        <a:t>Outputs</a:t>
                      </a:r>
                      <a:r>
                        <a:rPr lang="en-US" dirty="0"/>
                        <a:t>: Quantitative recommendations, guidance</a:t>
                      </a:r>
                    </a:p>
                    <a:p>
                      <a:r>
                        <a:rPr lang="en-US" u="sng" dirty="0"/>
                        <a:t>Leads to</a:t>
                      </a:r>
                      <a:r>
                        <a:rPr lang="en-US" dirty="0"/>
                        <a:t>: better tradeoff conversations to support structured decision making</a:t>
                      </a:r>
                    </a:p>
                  </a:txBody>
                  <a:tcPr/>
                </a:tc>
                <a:extLst>
                  <a:ext uri="{0D108BD9-81ED-4DB2-BD59-A6C34878D82A}">
                    <a16:rowId xmlns:a16="http://schemas.microsoft.com/office/drawing/2014/main" val="2077153036"/>
                  </a:ext>
                </a:extLst>
              </a:tr>
              <a:tr h="370840">
                <a:tc>
                  <a:txBody>
                    <a:bodyPr/>
                    <a:lstStyle/>
                    <a:p>
                      <a:r>
                        <a:rPr lang="en-US" dirty="0"/>
                        <a:t>Status Reports: PMs spend hours making status reports that don’t help make decisions</a:t>
                      </a:r>
                    </a:p>
                  </a:txBody>
                  <a:tcPr/>
                </a:tc>
                <a:tc>
                  <a:txBody>
                    <a:bodyPr/>
                    <a:lstStyle/>
                    <a:p>
                      <a:r>
                        <a:rPr lang="en-US" dirty="0"/>
                        <a:t>Manual updates, static PowerPoints, backward looking</a:t>
                      </a:r>
                    </a:p>
                  </a:txBody>
                  <a:tcPr/>
                </a:tc>
                <a:tc>
                  <a:txBody>
                    <a:bodyPr/>
                    <a:lstStyle/>
                    <a:p>
                      <a:r>
                        <a:rPr lang="en-US" b="0" u="sng" dirty="0"/>
                        <a:t>Use AI to input </a:t>
                      </a:r>
                      <a:r>
                        <a:rPr lang="en-US" dirty="0"/>
                        <a:t>team notes, schedule, work to date</a:t>
                      </a:r>
                    </a:p>
                    <a:p>
                      <a:r>
                        <a:rPr lang="en-US" u="sng" dirty="0"/>
                        <a:t>Outputs</a:t>
                      </a:r>
                      <a:r>
                        <a:rPr lang="en-US" dirty="0"/>
                        <a:t>: Executive summary, key risks, recommended actions</a:t>
                      </a:r>
                    </a:p>
                    <a:p>
                      <a:r>
                        <a:rPr lang="en-US" u="sng" dirty="0"/>
                        <a:t>Leads to</a:t>
                      </a:r>
                      <a:r>
                        <a:rPr lang="en-US" dirty="0"/>
                        <a:t>: faster reporting, insight-driven decisions </a:t>
                      </a:r>
                    </a:p>
                  </a:txBody>
                  <a:tcPr/>
                </a:tc>
                <a:extLst>
                  <a:ext uri="{0D108BD9-81ED-4DB2-BD59-A6C34878D82A}">
                    <a16:rowId xmlns:a16="http://schemas.microsoft.com/office/drawing/2014/main" val="496074118"/>
                  </a:ext>
                </a:extLst>
              </a:tr>
            </a:tbl>
          </a:graphicData>
        </a:graphic>
      </p:graphicFrame>
      <p:sp>
        <p:nvSpPr>
          <p:cNvPr id="4" name="Rectangle 3">
            <a:extLst>
              <a:ext uri="{FF2B5EF4-FFF2-40B4-BE49-F238E27FC236}">
                <a16:creationId xmlns:a16="http://schemas.microsoft.com/office/drawing/2014/main" id="{79C6D440-5C15-EBE6-E986-7732D38142E8}"/>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1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1495-DB55-229B-740A-D9302605E056}"/>
              </a:ext>
            </a:extLst>
          </p:cNvPr>
          <p:cNvSpPr>
            <a:spLocks noGrp="1"/>
          </p:cNvSpPr>
          <p:nvPr>
            <p:ph type="ctrTitle"/>
          </p:nvPr>
        </p:nvSpPr>
        <p:spPr/>
        <p:txBody>
          <a:bodyPr/>
          <a:lstStyle/>
          <a:p>
            <a:r>
              <a:rPr lang="en-US" dirty="0"/>
              <a:t>AI Playbook</a:t>
            </a:r>
          </a:p>
        </p:txBody>
      </p:sp>
      <p:sp>
        <p:nvSpPr>
          <p:cNvPr id="3" name="Subtitle 2">
            <a:extLst>
              <a:ext uri="{FF2B5EF4-FFF2-40B4-BE49-F238E27FC236}">
                <a16:creationId xmlns:a16="http://schemas.microsoft.com/office/drawing/2014/main" id="{2CD60BBB-33B2-EECE-2029-089CE5A3F511}"/>
              </a:ext>
            </a:extLst>
          </p:cNvPr>
          <p:cNvSpPr>
            <a:spLocks noGrp="1"/>
          </p:cNvSpPr>
          <p:nvPr>
            <p:ph type="subTitle" idx="1"/>
          </p:nvPr>
        </p:nvSpPr>
        <p:spPr/>
        <p:txBody>
          <a:bodyPr/>
          <a:lstStyle/>
          <a:p>
            <a:r>
              <a:rPr lang="en-US" dirty="0"/>
              <a:t>10 Example Prompts</a:t>
            </a:r>
          </a:p>
        </p:txBody>
      </p:sp>
    </p:spTree>
    <p:extLst>
      <p:ext uri="{BB962C8B-B14F-4D97-AF65-F5344CB8AC3E}">
        <p14:creationId xmlns:p14="http://schemas.microsoft.com/office/powerpoint/2010/main" val="224576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4366A-7FE1-36D2-3BBC-D803AC4433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B04FF7-1BCB-FC99-E3B3-0DFF8E94431C}"/>
              </a:ext>
            </a:extLst>
          </p:cNvPr>
          <p:cNvSpPr>
            <a:spLocks noGrp="1"/>
          </p:cNvSpPr>
          <p:nvPr>
            <p:ph type="body" idx="1"/>
          </p:nvPr>
        </p:nvSpPr>
        <p:spPr>
          <a:xfrm>
            <a:off x="342900" y="698920"/>
            <a:ext cx="8458206" cy="294953"/>
          </a:xfrm>
        </p:spPr>
        <p:txBody>
          <a:bodyPr/>
          <a:lstStyle/>
          <a:p>
            <a:r>
              <a:rPr lang="en-US" dirty="0"/>
              <a:t>Process walkthrough</a:t>
            </a:r>
          </a:p>
        </p:txBody>
      </p:sp>
      <p:sp>
        <p:nvSpPr>
          <p:cNvPr id="3" name="Title 2">
            <a:extLst>
              <a:ext uri="{FF2B5EF4-FFF2-40B4-BE49-F238E27FC236}">
                <a16:creationId xmlns:a16="http://schemas.microsoft.com/office/drawing/2014/main" id="{A890578A-3B91-5C7C-EF22-1839B7E0ADE0}"/>
              </a:ext>
            </a:extLst>
          </p:cNvPr>
          <p:cNvSpPr>
            <a:spLocks noGrp="1"/>
          </p:cNvSpPr>
          <p:nvPr>
            <p:ph type="title"/>
          </p:nvPr>
        </p:nvSpPr>
        <p:spPr/>
        <p:txBody>
          <a:bodyPr/>
          <a:lstStyle/>
          <a:p>
            <a:r>
              <a:rPr lang="en-US" dirty="0"/>
              <a:t>The Playbook: 10 Practical AI Use Cases (1 of 2)</a:t>
            </a:r>
          </a:p>
        </p:txBody>
      </p:sp>
      <p:graphicFrame>
        <p:nvGraphicFramePr>
          <p:cNvPr id="6" name="Table 5">
            <a:extLst>
              <a:ext uri="{FF2B5EF4-FFF2-40B4-BE49-F238E27FC236}">
                <a16:creationId xmlns:a16="http://schemas.microsoft.com/office/drawing/2014/main" id="{95C2DB9E-7301-BB0E-FD49-42982F00B3A5}"/>
              </a:ext>
            </a:extLst>
          </p:cNvPr>
          <p:cNvGraphicFramePr>
            <a:graphicFrameLocks noGrp="1"/>
          </p:cNvGraphicFramePr>
          <p:nvPr>
            <p:extLst>
              <p:ext uri="{D42A27DB-BD31-4B8C-83A1-F6EECF244321}">
                <p14:modId xmlns:p14="http://schemas.microsoft.com/office/powerpoint/2010/main" val="632686796"/>
              </p:ext>
            </p:extLst>
          </p:nvPr>
        </p:nvGraphicFramePr>
        <p:xfrm>
          <a:off x="518808" y="1506032"/>
          <a:ext cx="7944256" cy="2743200"/>
        </p:xfrm>
        <a:graphic>
          <a:graphicData uri="http://schemas.openxmlformats.org/drawingml/2006/table">
            <a:tbl>
              <a:tblPr firstRow="1" bandRow="1">
                <a:tableStyleId>{202F59DD-9D86-4034-B8E3-5268E8CDF9F4}</a:tableStyleId>
              </a:tblPr>
              <a:tblGrid>
                <a:gridCol w="2795081">
                  <a:extLst>
                    <a:ext uri="{9D8B030D-6E8A-4147-A177-3AD203B41FA5}">
                      <a16:colId xmlns:a16="http://schemas.microsoft.com/office/drawing/2014/main" val="686129781"/>
                    </a:ext>
                  </a:extLst>
                </a:gridCol>
                <a:gridCol w="5149175">
                  <a:extLst>
                    <a:ext uri="{9D8B030D-6E8A-4147-A177-3AD203B41FA5}">
                      <a16:colId xmlns:a16="http://schemas.microsoft.com/office/drawing/2014/main" val="1348924058"/>
                    </a:ext>
                  </a:extLst>
                </a:gridCol>
              </a:tblGrid>
              <a:tr h="370840">
                <a:tc>
                  <a:txBody>
                    <a:bodyPr/>
                    <a:lstStyle/>
                    <a:p>
                      <a:r>
                        <a:rPr lang="en-US" sz="1800" b="1" dirty="0"/>
                        <a:t>AI Use Case</a:t>
                      </a:r>
                    </a:p>
                  </a:txBody>
                  <a:tcPr/>
                </a:tc>
                <a:tc>
                  <a:txBody>
                    <a:bodyPr/>
                    <a:lstStyle/>
                    <a:p>
                      <a:r>
                        <a:rPr lang="en-US" sz="1800" b="1" dirty="0"/>
                        <a:t>Business Value</a:t>
                      </a:r>
                    </a:p>
                  </a:txBody>
                  <a:tcPr/>
                </a:tc>
                <a:extLst>
                  <a:ext uri="{0D108BD9-81ED-4DB2-BD59-A6C34878D82A}">
                    <a16:rowId xmlns:a16="http://schemas.microsoft.com/office/drawing/2014/main" val="3495879924"/>
                  </a:ext>
                </a:extLst>
              </a:tr>
              <a:tr h="370840">
                <a:tc>
                  <a:txBody>
                    <a:bodyPr/>
                    <a:lstStyle/>
                    <a:p>
                      <a:r>
                        <a:rPr lang="en-US" dirty="0"/>
                        <a:t>Portfolio / Project Prioritization</a:t>
                      </a:r>
                    </a:p>
                  </a:txBody>
                  <a:tcPr/>
                </a:tc>
                <a:tc>
                  <a:txBody>
                    <a:bodyPr/>
                    <a:lstStyle/>
                    <a:p>
                      <a:r>
                        <a:rPr lang="en-US" dirty="0"/>
                        <a:t>Improves strategic decision-making and prioritization</a:t>
                      </a:r>
                    </a:p>
                  </a:txBody>
                  <a:tcPr/>
                </a:tc>
                <a:extLst>
                  <a:ext uri="{0D108BD9-81ED-4DB2-BD59-A6C34878D82A}">
                    <a16:rowId xmlns:a16="http://schemas.microsoft.com/office/drawing/2014/main" val="1708979648"/>
                  </a:ext>
                </a:extLst>
              </a:tr>
              <a:tr h="370840">
                <a:tc>
                  <a:txBody>
                    <a:bodyPr/>
                    <a:lstStyle/>
                    <a:p>
                      <a:r>
                        <a:rPr lang="en-US" dirty="0"/>
                        <a:t>Executive Status Reporting</a:t>
                      </a:r>
                    </a:p>
                  </a:txBody>
                  <a:tcPr/>
                </a:tc>
                <a:tc>
                  <a:txBody>
                    <a:bodyPr/>
                    <a:lstStyle/>
                    <a:p>
                      <a:r>
                        <a:rPr lang="en-US" dirty="0"/>
                        <a:t>Produces concise executive summaries and leadership insights</a:t>
                      </a:r>
                    </a:p>
                  </a:txBody>
                  <a:tcPr/>
                </a:tc>
                <a:extLst>
                  <a:ext uri="{0D108BD9-81ED-4DB2-BD59-A6C34878D82A}">
                    <a16:rowId xmlns:a16="http://schemas.microsoft.com/office/drawing/2014/main" val="2187869370"/>
                  </a:ext>
                </a:extLst>
              </a:tr>
              <a:tr h="370840">
                <a:tc>
                  <a:txBody>
                    <a:bodyPr/>
                    <a:lstStyle/>
                    <a:p>
                      <a:r>
                        <a:rPr lang="en-US" dirty="0"/>
                        <a:t>Resource &amp; Capacity Planning</a:t>
                      </a:r>
                    </a:p>
                  </a:txBody>
                  <a:tcPr/>
                </a:tc>
                <a:tc>
                  <a:txBody>
                    <a:bodyPr/>
                    <a:lstStyle/>
                    <a:p>
                      <a:r>
                        <a:rPr lang="en-US" dirty="0"/>
                        <a:t>Identifies workload conflicts and staffing alternatives</a:t>
                      </a:r>
                    </a:p>
                  </a:txBody>
                  <a:tcPr/>
                </a:tc>
                <a:extLst>
                  <a:ext uri="{0D108BD9-81ED-4DB2-BD59-A6C34878D82A}">
                    <a16:rowId xmlns:a16="http://schemas.microsoft.com/office/drawing/2014/main" val="1228017239"/>
                  </a:ext>
                </a:extLst>
              </a:tr>
              <a:tr h="370840">
                <a:tc>
                  <a:txBody>
                    <a:bodyPr/>
                    <a:lstStyle/>
                    <a:p>
                      <a:r>
                        <a:rPr lang="en-US" dirty="0"/>
                        <a:t>Risk Management</a:t>
                      </a:r>
                    </a:p>
                  </a:txBody>
                  <a:tcPr/>
                </a:tc>
                <a:tc>
                  <a:txBody>
                    <a:bodyPr/>
                    <a:lstStyle/>
                    <a:p>
                      <a:r>
                        <a:rPr lang="en-US" dirty="0"/>
                        <a:t>Expands risk visibility and mitigation planning</a:t>
                      </a:r>
                    </a:p>
                  </a:txBody>
                  <a:tcPr/>
                </a:tc>
                <a:extLst>
                  <a:ext uri="{0D108BD9-81ED-4DB2-BD59-A6C34878D82A}">
                    <a16:rowId xmlns:a16="http://schemas.microsoft.com/office/drawing/2014/main" val="3339696696"/>
                  </a:ext>
                </a:extLst>
              </a:tr>
              <a:tr h="370840">
                <a:tc>
                  <a:txBody>
                    <a:bodyPr/>
                    <a:lstStyle/>
                    <a:p>
                      <a:r>
                        <a:rPr lang="en-US" dirty="0"/>
                        <a:t>Communications Planning</a:t>
                      </a:r>
                    </a:p>
                  </a:txBody>
                  <a:tcPr/>
                </a:tc>
                <a:tc>
                  <a:txBody>
                    <a:bodyPr/>
                    <a:lstStyle/>
                    <a:p>
                      <a:r>
                        <a:rPr lang="en-US" dirty="0"/>
                        <a:t>Improves stakeholder engagement and transparency</a:t>
                      </a:r>
                    </a:p>
                  </a:txBody>
                  <a:tcPr/>
                </a:tc>
                <a:extLst>
                  <a:ext uri="{0D108BD9-81ED-4DB2-BD59-A6C34878D82A}">
                    <a16:rowId xmlns:a16="http://schemas.microsoft.com/office/drawing/2014/main" val="311787523"/>
                  </a:ext>
                </a:extLst>
              </a:tr>
              <a:tr h="370840">
                <a:tc>
                  <a:txBody>
                    <a:bodyPr/>
                    <a:lstStyle/>
                    <a:p>
                      <a:r>
                        <a:rPr lang="en-US" dirty="0"/>
                        <a:t>Project Charter Development</a:t>
                      </a:r>
                    </a:p>
                  </a:txBody>
                  <a:tcPr/>
                </a:tc>
                <a:tc>
                  <a:txBody>
                    <a:bodyPr/>
                    <a:lstStyle/>
                    <a:p>
                      <a:r>
                        <a:rPr lang="en-US" dirty="0"/>
                        <a:t>Accelerates project initiation and stakeholder agreement</a:t>
                      </a:r>
                    </a:p>
                  </a:txBody>
                  <a:tcPr/>
                </a:tc>
                <a:extLst>
                  <a:ext uri="{0D108BD9-81ED-4DB2-BD59-A6C34878D82A}">
                    <a16:rowId xmlns:a16="http://schemas.microsoft.com/office/drawing/2014/main" val="2925064374"/>
                  </a:ext>
                </a:extLst>
              </a:tr>
            </a:tbl>
          </a:graphicData>
        </a:graphic>
      </p:graphicFrame>
    </p:spTree>
    <p:extLst>
      <p:ext uri="{BB962C8B-B14F-4D97-AF65-F5344CB8AC3E}">
        <p14:creationId xmlns:p14="http://schemas.microsoft.com/office/powerpoint/2010/main" val="338302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7ADD-5B72-9318-AE04-64256B9F9D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06E9A1-57E8-E793-DA70-DD63324C646B}"/>
              </a:ext>
            </a:extLst>
          </p:cNvPr>
          <p:cNvSpPr>
            <a:spLocks noGrp="1"/>
          </p:cNvSpPr>
          <p:nvPr>
            <p:ph type="body" idx="1"/>
          </p:nvPr>
        </p:nvSpPr>
        <p:spPr>
          <a:xfrm>
            <a:off x="342900" y="698920"/>
            <a:ext cx="8458206" cy="294953"/>
          </a:xfrm>
        </p:spPr>
        <p:txBody>
          <a:bodyPr/>
          <a:lstStyle/>
          <a:p>
            <a:r>
              <a:rPr lang="en-US" dirty="0"/>
              <a:t>Process walkthrough</a:t>
            </a:r>
          </a:p>
        </p:txBody>
      </p:sp>
      <p:sp>
        <p:nvSpPr>
          <p:cNvPr id="3" name="Title 2">
            <a:extLst>
              <a:ext uri="{FF2B5EF4-FFF2-40B4-BE49-F238E27FC236}">
                <a16:creationId xmlns:a16="http://schemas.microsoft.com/office/drawing/2014/main" id="{C20CB84B-CDE7-2C40-6390-1C794DA16C18}"/>
              </a:ext>
            </a:extLst>
          </p:cNvPr>
          <p:cNvSpPr>
            <a:spLocks noGrp="1"/>
          </p:cNvSpPr>
          <p:nvPr>
            <p:ph type="title"/>
          </p:nvPr>
        </p:nvSpPr>
        <p:spPr/>
        <p:txBody>
          <a:bodyPr/>
          <a:lstStyle/>
          <a:p>
            <a:r>
              <a:rPr lang="en-US" dirty="0"/>
              <a:t>The Playbook: 10 Practical AI Use Cases (2 of 2)</a:t>
            </a:r>
          </a:p>
        </p:txBody>
      </p:sp>
      <p:graphicFrame>
        <p:nvGraphicFramePr>
          <p:cNvPr id="6" name="Table 5">
            <a:extLst>
              <a:ext uri="{FF2B5EF4-FFF2-40B4-BE49-F238E27FC236}">
                <a16:creationId xmlns:a16="http://schemas.microsoft.com/office/drawing/2014/main" id="{1DEB1A1B-DB80-FC26-CD33-154AF493B493}"/>
              </a:ext>
            </a:extLst>
          </p:cNvPr>
          <p:cNvGraphicFramePr>
            <a:graphicFrameLocks noGrp="1"/>
          </p:cNvGraphicFramePr>
          <p:nvPr>
            <p:extLst>
              <p:ext uri="{D42A27DB-BD31-4B8C-83A1-F6EECF244321}">
                <p14:modId xmlns:p14="http://schemas.microsoft.com/office/powerpoint/2010/main" val="89098500"/>
              </p:ext>
            </p:extLst>
          </p:nvPr>
        </p:nvGraphicFramePr>
        <p:xfrm>
          <a:off x="599872" y="1298509"/>
          <a:ext cx="7944256" cy="1854200"/>
        </p:xfrm>
        <a:graphic>
          <a:graphicData uri="http://schemas.openxmlformats.org/drawingml/2006/table">
            <a:tbl>
              <a:tblPr firstRow="1" bandRow="1">
                <a:tableStyleId>{202F59DD-9D86-4034-B8E3-5268E8CDF9F4}</a:tableStyleId>
              </a:tblPr>
              <a:tblGrid>
                <a:gridCol w="2795081">
                  <a:extLst>
                    <a:ext uri="{9D8B030D-6E8A-4147-A177-3AD203B41FA5}">
                      <a16:colId xmlns:a16="http://schemas.microsoft.com/office/drawing/2014/main" val="686129781"/>
                    </a:ext>
                  </a:extLst>
                </a:gridCol>
                <a:gridCol w="5149175">
                  <a:extLst>
                    <a:ext uri="{9D8B030D-6E8A-4147-A177-3AD203B41FA5}">
                      <a16:colId xmlns:a16="http://schemas.microsoft.com/office/drawing/2014/main" val="1348924058"/>
                    </a:ext>
                  </a:extLst>
                </a:gridCol>
              </a:tblGrid>
              <a:tr h="370840">
                <a:tc>
                  <a:txBody>
                    <a:bodyPr/>
                    <a:lstStyle/>
                    <a:p>
                      <a:r>
                        <a:rPr lang="en-US" sz="1800" b="1" dirty="0"/>
                        <a:t>AI Use Case</a:t>
                      </a:r>
                    </a:p>
                  </a:txBody>
                  <a:tcPr/>
                </a:tc>
                <a:tc>
                  <a:txBody>
                    <a:bodyPr/>
                    <a:lstStyle/>
                    <a:p>
                      <a:r>
                        <a:rPr lang="en-US" sz="1800" b="1" dirty="0"/>
                        <a:t>Business Value</a:t>
                      </a:r>
                    </a:p>
                  </a:txBody>
                  <a:tcPr/>
                </a:tc>
                <a:extLst>
                  <a:ext uri="{0D108BD9-81ED-4DB2-BD59-A6C34878D82A}">
                    <a16:rowId xmlns:a16="http://schemas.microsoft.com/office/drawing/2014/main" val="3495879924"/>
                  </a:ext>
                </a:extLst>
              </a:tr>
              <a:tr h="370840">
                <a:tc>
                  <a:txBody>
                    <a:bodyPr/>
                    <a:lstStyle/>
                    <a:p>
                      <a:r>
                        <a:rPr lang="en-US" dirty="0"/>
                        <a:t>Consolidated Scheduling</a:t>
                      </a:r>
                    </a:p>
                  </a:txBody>
                  <a:tcPr/>
                </a:tc>
                <a:tc>
                  <a:txBody>
                    <a:bodyPr/>
                    <a:lstStyle/>
                    <a:p>
                      <a:r>
                        <a:rPr lang="en-US" dirty="0"/>
                        <a:t>Creates integrated roadmaps, milestones, and checkpoints</a:t>
                      </a:r>
                    </a:p>
                  </a:txBody>
                  <a:tcPr/>
                </a:tc>
                <a:extLst>
                  <a:ext uri="{0D108BD9-81ED-4DB2-BD59-A6C34878D82A}">
                    <a16:rowId xmlns:a16="http://schemas.microsoft.com/office/drawing/2014/main" val="1708979648"/>
                  </a:ext>
                </a:extLst>
              </a:tr>
              <a:tr h="370840">
                <a:tc>
                  <a:txBody>
                    <a:bodyPr/>
                    <a:lstStyle/>
                    <a:p>
                      <a:r>
                        <a:rPr lang="en-US" dirty="0"/>
                        <a:t>Weekly Prioritization</a:t>
                      </a:r>
                    </a:p>
                  </a:txBody>
                  <a:tcPr/>
                </a:tc>
                <a:tc>
                  <a:txBody>
                    <a:bodyPr/>
                    <a:lstStyle/>
                    <a:p>
                      <a:r>
                        <a:rPr lang="en-US" dirty="0"/>
                        <a:t>Helps leaders focus on highest-value work</a:t>
                      </a:r>
                    </a:p>
                  </a:txBody>
                  <a:tcPr/>
                </a:tc>
                <a:extLst>
                  <a:ext uri="{0D108BD9-81ED-4DB2-BD59-A6C34878D82A}">
                    <a16:rowId xmlns:a16="http://schemas.microsoft.com/office/drawing/2014/main" val="2187869370"/>
                  </a:ext>
                </a:extLst>
              </a:tr>
              <a:tr h="370840">
                <a:tc>
                  <a:txBody>
                    <a:bodyPr/>
                    <a:lstStyle/>
                    <a:p>
                      <a:r>
                        <a:rPr lang="en-US" dirty="0"/>
                        <a:t>User Stories &amp; Work Breakdown</a:t>
                      </a:r>
                    </a:p>
                  </a:txBody>
                  <a:tcPr/>
                </a:tc>
                <a:tc>
                  <a:txBody>
                    <a:bodyPr/>
                    <a:lstStyle/>
                    <a:p>
                      <a:r>
                        <a:rPr lang="en-US" dirty="0"/>
                        <a:t>Improves execution clarity and accountability</a:t>
                      </a:r>
                    </a:p>
                  </a:txBody>
                  <a:tcPr/>
                </a:tc>
                <a:extLst>
                  <a:ext uri="{0D108BD9-81ED-4DB2-BD59-A6C34878D82A}">
                    <a16:rowId xmlns:a16="http://schemas.microsoft.com/office/drawing/2014/main" val="1228017239"/>
                  </a:ext>
                </a:extLst>
              </a:tr>
              <a:tr h="370840">
                <a:tc>
                  <a:txBody>
                    <a:bodyPr/>
                    <a:lstStyle/>
                    <a:p>
                      <a:r>
                        <a:rPr lang="en-US" dirty="0"/>
                        <a:t>Dependency Mapping</a:t>
                      </a:r>
                    </a:p>
                  </a:txBody>
                  <a:tcPr/>
                </a:tc>
                <a:tc>
                  <a:txBody>
                    <a:bodyPr/>
                    <a:lstStyle/>
                    <a:p>
                      <a:r>
                        <a:rPr lang="en-US" dirty="0"/>
                        <a:t>Identifies cross-project conflicts and bottlenecks</a:t>
                      </a:r>
                    </a:p>
                  </a:txBody>
                  <a:tcPr/>
                </a:tc>
                <a:extLst>
                  <a:ext uri="{0D108BD9-81ED-4DB2-BD59-A6C34878D82A}">
                    <a16:rowId xmlns:a16="http://schemas.microsoft.com/office/drawing/2014/main" val="3339696696"/>
                  </a:ext>
                </a:extLst>
              </a:tr>
            </a:tbl>
          </a:graphicData>
        </a:graphic>
      </p:graphicFrame>
      <p:sp>
        <p:nvSpPr>
          <p:cNvPr id="4" name="Rectangle 3">
            <a:extLst>
              <a:ext uri="{FF2B5EF4-FFF2-40B4-BE49-F238E27FC236}">
                <a16:creationId xmlns:a16="http://schemas.microsoft.com/office/drawing/2014/main" id="{F3F42535-F342-29B5-2417-9991198E9D94}"/>
              </a:ext>
            </a:extLst>
          </p:cNvPr>
          <p:cNvSpPr/>
          <p:nvPr/>
        </p:nvSpPr>
        <p:spPr>
          <a:xfrm>
            <a:off x="1971473" y="3356029"/>
            <a:ext cx="4931923" cy="11469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Leadership Mindset Shift</a:t>
            </a:r>
          </a:p>
          <a:p>
            <a:pPr algn="ctr"/>
            <a:endParaRPr lang="en-US" dirty="0"/>
          </a:p>
          <a:p>
            <a:pPr algn="ctr"/>
            <a:r>
              <a:rPr lang="en-US" dirty="0"/>
              <a:t>Traditional PM: Reactive * Manual * Execution-focused</a:t>
            </a:r>
          </a:p>
          <a:p>
            <a:pPr algn="ctr"/>
            <a:r>
              <a:rPr lang="en-US" dirty="0"/>
              <a:t>AI-Enabled PM</a:t>
            </a:r>
            <a:r>
              <a:rPr lang="en-US"/>
              <a:t>: Proactive </a:t>
            </a:r>
            <a:r>
              <a:rPr lang="en-US" dirty="0"/>
              <a:t>* Insight-driven * Value-focused</a:t>
            </a:r>
          </a:p>
        </p:txBody>
      </p:sp>
      <p:sp>
        <p:nvSpPr>
          <p:cNvPr id="5" name="Rectangle 4">
            <a:extLst>
              <a:ext uri="{FF2B5EF4-FFF2-40B4-BE49-F238E27FC236}">
                <a16:creationId xmlns:a16="http://schemas.microsoft.com/office/drawing/2014/main" id="{D75E7D33-D21D-1BB5-933A-9AB50B342500}"/>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64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46ACE-55C5-923E-32CE-773710EA9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9956B-9658-6811-EE0A-B21A59EC1212}"/>
              </a:ext>
            </a:extLst>
          </p:cNvPr>
          <p:cNvSpPr>
            <a:spLocks noGrp="1"/>
          </p:cNvSpPr>
          <p:nvPr>
            <p:ph type="ctrTitle"/>
          </p:nvPr>
        </p:nvSpPr>
        <p:spPr/>
        <p:txBody>
          <a:bodyPr/>
          <a:lstStyle/>
          <a:p>
            <a:r>
              <a:rPr lang="en-US" dirty="0"/>
              <a:t>Key Takeaways</a:t>
            </a:r>
          </a:p>
        </p:txBody>
      </p:sp>
    </p:spTree>
    <p:extLst>
      <p:ext uri="{BB962C8B-B14F-4D97-AF65-F5344CB8AC3E}">
        <p14:creationId xmlns:p14="http://schemas.microsoft.com/office/powerpoint/2010/main" val="395719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01AC8-94F4-BA1D-3E6C-12149BF00C6A}"/>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0E8E8F-8BD5-0965-2D80-BD940939AC32}"/>
              </a:ext>
            </a:extLst>
          </p:cNvPr>
          <p:cNvSpPr/>
          <p:nvPr/>
        </p:nvSpPr>
        <p:spPr>
          <a:xfrm>
            <a:off x="4630366" y="1218061"/>
            <a:ext cx="4229100" cy="3157914"/>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D5631B5-973A-0A96-EB16-EE000F429F8F}"/>
              </a:ext>
            </a:extLst>
          </p:cNvPr>
          <p:cNvSpPr/>
          <p:nvPr/>
        </p:nvSpPr>
        <p:spPr>
          <a:xfrm>
            <a:off x="342900" y="1251626"/>
            <a:ext cx="4229100" cy="3124349"/>
          </a:xfrm>
          <a:prstGeom prst="roundRect">
            <a:avLst/>
          </a:prstGeom>
          <a:solidFill>
            <a:schemeClr val="tx1">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2DDD585-6A97-A0BE-C4DF-6AC41CE07698}"/>
              </a:ext>
            </a:extLst>
          </p:cNvPr>
          <p:cNvSpPr>
            <a:spLocks noGrp="1"/>
          </p:cNvSpPr>
          <p:nvPr>
            <p:ph type="body" idx="1"/>
          </p:nvPr>
        </p:nvSpPr>
        <p:spPr>
          <a:xfrm>
            <a:off x="342900" y="698920"/>
            <a:ext cx="8458206" cy="294953"/>
          </a:xfrm>
        </p:spPr>
        <p:txBody>
          <a:bodyPr/>
          <a:lstStyle/>
          <a:p>
            <a:r>
              <a:rPr lang="en-US" dirty="0"/>
              <a:t>Reflect on Your Leadership Style</a:t>
            </a:r>
          </a:p>
        </p:txBody>
      </p:sp>
      <p:sp>
        <p:nvSpPr>
          <p:cNvPr id="3" name="Title 2">
            <a:extLst>
              <a:ext uri="{FF2B5EF4-FFF2-40B4-BE49-F238E27FC236}">
                <a16:creationId xmlns:a16="http://schemas.microsoft.com/office/drawing/2014/main" id="{DBB72B84-4AF3-DB04-9F66-B4E5B3DCF10A}"/>
              </a:ext>
            </a:extLst>
          </p:cNvPr>
          <p:cNvSpPr>
            <a:spLocks noGrp="1"/>
          </p:cNvSpPr>
          <p:nvPr>
            <p:ph type="title"/>
          </p:nvPr>
        </p:nvSpPr>
        <p:spPr/>
        <p:txBody>
          <a:bodyPr/>
          <a:lstStyle/>
          <a:p>
            <a:r>
              <a:rPr lang="en-US" dirty="0"/>
              <a:t>Personal Leadership Reflection &amp; AI Action Plan</a:t>
            </a:r>
          </a:p>
        </p:txBody>
      </p:sp>
      <p:sp>
        <p:nvSpPr>
          <p:cNvPr id="4" name="Text Placeholder 3">
            <a:extLst>
              <a:ext uri="{FF2B5EF4-FFF2-40B4-BE49-F238E27FC236}">
                <a16:creationId xmlns:a16="http://schemas.microsoft.com/office/drawing/2014/main" id="{3FAB8677-478D-BFF7-735C-13FAB1382B9A}"/>
              </a:ext>
            </a:extLst>
          </p:cNvPr>
          <p:cNvSpPr>
            <a:spLocks noGrp="1"/>
          </p:cNvSpPr>
          <p:nvPr>
            <p:ph type="body" idx="2"/>
          </p:nvPr>
        </p:nvSpPr>
        <p:spPr>
          <a:xfrm>
            <a:off x="284534" y="1406461"/>
            <a:ext cx="4047517" cy="2969514"/>
          </a:xfrm>
        </p:spPr>
        <p:txBody>
          <a:bodyPr/>
          <a:lstStyle/>
          <a:p>
            <a:pPr marL="228600" indent="0"/>
            <a:r>
              <a:rPr lang="en-US" sz="2400" b="1" u="sng" dirty="0">
                <a:solidFill>
                  <a:schemeClr val="tx1"/>
                </a:solidFill>
              </a:rPr>
              <a:t>Consider Your Profile Gap</a:t>
            </a:r>
          </a:p>
          <a:p>
            <a:pPr marL="571500" indent="-342900">
              <a:buFont typeface="+mj-lt"/>
              <a:buAutoNum type="arabicPeriod"/>
            </a:pPr>
            <a:r>
              <a:rPr lang="en-US" sz="1600" dirty="0">
                <a:solidFill>
                  <a:schemeClr val="tx1"/>
                </a:solidFill>
              </a:rPr>
              <a:t>Where do I naturally default: execution or strategy?</a:t>
            </a:r>
          </a:p>
          <a:p>
            <a:pPr marL="571500" indent="-342900">
              <a:buFont typeface="+mj-lt"/>
              <a:buAutoNum type="arabicPeriod"/>
            </a:pPr>
            <a:r>
              <a:rPr lang="en-US" sz="1600" dirty="0">
                <a:solidFill>
                  <a:schemeClr val="tx1"/>
                </a:solidFill>
              </a:rPr>
              <a:t>Which decision lens do I underuse: value, cost, scope, risk, or alignment?</a:t>
            </a:r>
          </a:p>
          <a:p>
            <a:pPr marL="571500" indent="-342900">
              <a:buFont typeface="+mj-lt"/>
              <a:buAutoNum type="arabicPeriod"/>
            </a:pPr>
            <a:r>
              <a:rPr lang="en-US" sz="1600" dirty="0">
                <a:solidFill>
                  <a:schemeClr val="tx1"/>
                </a:solidFill>
              </a:rPr>
              <a:t>What leadership conversation do I need to start when I return to work?</a:t>
            </a:r>
          </a:p>
          <a:p>
            <a:pPr marL="228600" indent="0"/>
            <a:endParaRPr lang="en-US" sz="1600" dirty="0">
              <a:solidFill>
                <a:schemeClr val="tx1"/>
              </a:solidFill>
            </a:endParaRPr>
          </a:p>
          <a:p>
            <a:pPr marL="514350" indent="-285750">
              <a:buFont typeface="Arial" panose="020B0604020202020204" pitchFamily="34" charset="0"/>
              <a:buChar char="•"/>
            </a:pPr>
            <a:endParaRPr lang="en-US" sz="1600" dirty="0">
              <a:solidFill>
                <a:schemeClr val="tx1"/>
              </a:solidFill>
            </a:endParaRPr>
          </a:p>
        </p:txBody>
      </p:sp>
      <p:sp>
        <p:nvSpPr>
          <p:cNvPr id="5" name="Text Placeholder 3">
            <a:extLst>
              <a:ext uri="{FF2B5EF4-FFF2-40B4-BE49-F238E27FC236}">
                <a16:creationId xmlns:a16="http://schemas.microsoft.com/office/drawing/2014/main" id="{95E1F874-B702-9193-5201-EABF9D4B6650}"/>
              </a:ext>
            </a:extLst>
          </p:cNvPr>
          <p:cNvSpPr txBox="1">
            <a:spLocks/>
          </p:cNvSpPr>
          <p:nvPr/>
        </p:nvSpPr>
        <p:spPr>
          <a:xfrm>
            <a:off x="4501475" y="1406461"/>
            <a:ext cx="4357991" cy="29695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1pPr>
            <a:lvl2pPr marL="914400" marR="0" lvl="1"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228600" indent="0"/>
            <a:r>
              <a:rPr lang="en-US" sz="2400" b="1" u="sng" dirty="0">
                <a:solidFill>
                  <a:schemeClr val="tx1"/>
                </a:solidFill>
              </a:rPr>
              <a:t>Monday Morning Takeaway</a:t>
            </a:r>
          </a:p>
          <a:p>
            <a:pPr marL="514350" indent="-285750">
              <a:buFont typeface="Arial" panose="020B0604020202020204" pitchFamily="34" charset="0"/>
              <a:buChar char="•"/>
            </a:pPr>
            <a:r>
              <a:rPr lang="en-US" sz="1600" dirty="0"/>
              <a:t>Immediate actions: Identify one process that could benefit from AI-assisted decision support and apply AI to try it out; share one AI use case with your team</a:t>
            </a:r>
          </a:p>
          <a:p>
            <a:pPr marL="514350" indent="-285750">
              <a:buFont typeface="Arial" panose="020B0604020202020204" pitchFamily="34" charset="0"/>
              <a:buChar char="•"/>
            </a:pPr>
            <a:r>
              <a:rPr lang="en-US" sz="1600" dirty="0"/>
              <a:t>Connect back to PMI’s Mission: Lifelong learning, professional growth, continuous adaptation in an AI-enabled world</a:t>
            </a:r>
          </a:p>
          <a:p>
            <a:pPr marL="514350" indent="-285750">
              <a:buFont typeface="Arial" panose="020B0604020202020204" pitchFamily="34" charset="0"/>
              <a:buChar char="•"/>
            </a:pPr>
            <a:endParaRPr lang="en-US" sz="1600" dirty="0">
              <a:solidFill>
                <a:schemeClr val="tx1"/>
              </a:solidFill>
            </a:endParaRPr>
          </a:p>
        </p:txBody>
      </p:sp>
      <p:sp>
        <p:nvSpPr>
          <p:cNvPr id="8" name="Rectangle 7">
            <a:extLst>
              <a:ext uri="{FF2B5EF4-FFF2-40B4-BE49-F238E27FC236}">
                <a16:creationId xmlns:a16="http://schemas.microsoft.com/office/drawing/2014/main" id="{59261F73-03FC-FE79-9EAA-1B46D0AFDFC7}"/>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34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D6B34-AA75-03A9-3DBE-3686D108D0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2F0B18-4BA7-BABD-99B1-161F951B09C7}"/>
              </a:ext>
            </a:extLst>
          </p:cNvPr>
          <p:cNvSpPr>
            <a:spLocks noGrp="1"/>
          </p:cNvSpPr>
          <p:nvPr>
            <p:ph type="body" idx="1"/>
          </p:nvPr>
        </p:nvSpPr>
        <p:spPr>
          <a:xfrm>
            <a:off x="342900" y="698920"/>
            <a:ext cx="8458206" cy="294953"/>
          </a:xfrm>
        </p:spPr>
        <p:txBody>
          <a:bodyPr/>
          <a:lstStyle/>
          <a:p>
            <a:r>
              <a:rPr lang="en-US" dirty="0"/>
              <a:t>The Future of Professional Development</a:t>
            </a:r>
          </a:p>
        </p:txBody>
      </p:sp>
      <p:sp>
        <p:nvSpPr>
          <p:cNvPr id="3" name="Title 2">
            <a:extLst>
              <a:ext uri="{FF2B5EF4-FFF2-40B4-BE49-F238E27FC236}">
                <a16:creationId xmlns:a16="http://schemas.microsoft.com/office/drawing/2014/main" id="{1BE48385-24B6-2DF1-A8D8-5A91DE549667}"/>
              </a:ext>
            </a:extLst>
          </p:cNvPr>
          <p:cNvSpPr>
            <a:spLocks noGrp="1"/>
          </p:cNvSpPr>
          <p:nvPr>
            <p:ph type="title"/>
          </p:nvPr>
        </p:nvSpPr>
        <p:spPr/>
        <p:txBody>
          <a:bodyPr/>
          <a:lstStyle/>
          <a:p>
            <a:r>
              <a:rPr lang="en-US" dirty="0"/>
              <a:t>Final Message</a:t>
            </a:r>
          </a:p>
        </p:txBody>
      </p:sp>
      <p:sp>
        <p:nvSpPr>
          <p:cNvPr id="4" name="Text Placeholder 3">
            <a:extLst>
              <a:ext uri="{FF2B5EF4-FFF2-40B4-BE49-F238E27FC236}">
                <a16:creationId xmlns:a16="http://schemas.microsoft.com/office/drawing/2014/main" id="{42D5A57A-AA2D-AC29-9804-F7B70521FD5E}"/>
              </a:ext>
            </a:extLst>
          </p:cNvPr>
          <p:cNvSpPr>
            <a:spLocks noGrp="1"/>
          </p:cNvSpPr>
          <p:nvPr>
            <p:ph type="body" idx="2"/>
          </p:nvPr>
        </p:nvSpPr>
        <p:spPr>
          <a:xfrm>
            <a:off x="342900" y="1257302"/>
            <a:ext cx="5007313" cy="2969514"/>
          </a:xfrm>
        </p:spPr>
        <p:txBody>
          <a:bodyPr/>
          <a:lstStyle/>
          <a:p>
            <a:r>
              <a:rPr lang="en-US" sz="2400" b="1" dirty="0"/>
              <a:t>Organizations and chapters that learn to design with AI – not just experiment with it – will shape the future of professional development leadership, and member value.</a:t>
            </a:r>
            <a:endParaRPr lang="en-US" sz="2400" dirty="0"/>
          </a:p>
        </p:txBody>
      </p:sp>
      <p:sp>
        <p:nvSpPr>
          <p:cNvPr id="5" name="Rectangle: Rounded Corners 4">
            <a:extLst>
              <a:ext uri="{FF2B5EF4-FFF2-40B4-BE49-F238E27FC236}">
                <a16:creationId xmlns:a16="http://schemas.microsoft.com/office/drawing/2014/main" id="{137D1F44-5E6D-0BC1-544F-64CD88DB772B}"/>
              </a:ext>
            </a:extLst>
          </p:cNvPr>
          <p:cNvSpPr/>
          <p:nvPr/>
        </p:nvSpPr>
        <p:spPr>
          <a:xfrm>
            <a:off x="966281" y="3731928"/>
            <a:ext cx="7561634" cy="712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AI will not replace project managers.</a:t>
            </a:r>
          </a:p>
          <a:p>
            <a:pPr algn="ctr"/>
            <a:r>
              <a:rPr lang="en-US" dirty="0"/>
              <a:t>Project managers who combine AI with business acumen will replace those who do not.</a:t>
            </a:r>
          </a:p>
        </p:txBody>
      </p:sp>
      <p:pic>
        <p:nvPicPr>
          <p:cNvPr id="7" name="Picture 6">
            <a:extLst>
              <a:ext uri="{FF2B5EF4-FFF2-40B4-BE49-F238E27FC236}">
                <a16:creationId xmlns:a16="http://schemas.microsoft.com/office/drawing/2014/main" id="{694E84EE-C4AD-DDD4-708F-92AA036824C8}"/>
              </a:ext>
            </a:extLst>
          </p:cNvPr>
          <p:cNvPicPr>
            <a:picLocks noChangeAspect="1"/>
          </p:cNvPicPr>
          <p:nvPr/>
        </p:nvPicPr>
        <p:blipFill>
          <a:blip r:embed="rId3"/>
          <a:stretch>
            <a:fillRect/>
          </a:stretch>
        </p:blipFill>
        <p:spPr>
          <a:xfrm>
            <a:off x="5476149" y="1491574"/>
            <a:ext cx="3324951" cy="1878301"/>
          </a:xfrm>
          <a:prstGeom prst="rect">
            <a:avLst/>
          </a:prstGeom>
        </p:spPr>
      </p:pic>
      <p:sp>
        <p:nvSpPr>
          <p:cNvPr id="8" name="Rectangle 7">
            <a:extLst>
              <a:ext uri="{FF2B5EF4-FFF2-40B4-BE49-F238E27FC236}">
                <a16:creationId xmlns:a16="http://schemas.microsoft.com/office/drawing/2014/main" id="{CF01C6DE-AF72-ADDF-225B-D61B3570F675}"/>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9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770DE330-9937-1037-57A0-DB8FFB787CCA}"/>
              </a:ext>
            </a:extLst>
          </p:cNvPr>
          <p:cNvPicPr>
            <a:picLocks noChangeAspect="1"/>
          </p:cNvPicPr>
          <p:nvPr/>
        </p:nvPicPr>
        <p:blipFill>
          <a:blip r:embed="rId3"/>
          <a:srcRect l="5649" r="23251"/>
          <a:stretch/>
        </p:blipFill>
        <p:spPr>
          <a:xfrm>
            <a:off x="0" y="7"/>
            <a:ext cx="9144000" cy="5143493"/>
          </a:xfrm>
          <a:prstGeom prst="rect">
            <a:avLst/>
          </a:prstGeom>
          <a:solidFill>
            <a:schemeClr val="tx1">
              <a:lumMod val="25000"/>
              <a:lumOff val="75000"/>
            </a:schemeClr>
          </a:solidFill>
        </p:spPr>
      </p:pic>
      <p:sp>
        <p:nvSpPr>
          <p:cNvPr id="2" name="Title 1">
            <a:extLst>
              <a:ext uri="{FF2B5EF4-FFF2-40B4-BE49-F238E27FC236}">
                <a16:creationId xmlns:a16="http://schemas.microsoft.com/office/drawing/2014/main" id="{E9ACB4C8-8448-B19D-2AFB-431380C983F3}"/>
              </a:ext>
            </a:extLst>
          </p:cNvPr>
          <p:cNvSpPr>
            <a:spLocks noGrp="1"/>
          </p:cNvSpPr>
          <p:nvPr>
            <p:ph type="title"/>
          </p:nvPr>
        </p:nvSpPr>
        <p:spPr>
          <a:xfrm>
            <a:off x="510865" y="0"/>
            <a:ext cx="7139961" cy="1909539"/>
          </a:xfrm>
        </p:spPr>
        <p:txBody>
          <a:bodyPr spcFirstLastPara="1" vert="horz" wrap="square" lIns="68580" tIns="34290" rIns="68580" bIns="34290" rtlCol="0" anchor="b" anchorCtr="0">
            <a:normAutofit/>
          </a:bodyPr>
          <a:lstStyle/>
          <a:p>
            <a:r>
              <a:rPr lang="en-US" sz="4000" dirty="0">
                <a:solidFill>
                  <a:schemeClr val="tx1"/>
                </a:solidFill>
              </a:rPr>
              <a:t>Questions?</a:t>
            </a:r>
            <a:br>
              <a:rPr lang="en-US" sz="3600" dirty="0">
                <a:solidFill>
                  <a:schemeClr val="tx1"/>
                </a:solidFill>
              </a:rPr>
            </a:br>
            <a:r>
              <a:rPr lang="en-US" sz="1800" dirty="0">
                <a:solidFill>
                  <a:schemeClr val="tx1"/>
                </a:solidFill>
                <a:hlinkClick r:id="rId4">
                  <a:extLst>
                    <a:ext uri="{A12FA001-AC4F-418D-AE19-62706E023703}">
                      <ahyp:hlinkClr xmlns:ahyp="http://schemas.microsoft.com/office/drawing/2018/hyperlinkcolor" val="tx"/>
                    </a:ext>
                  </a:extLst>
                </a:hlinkClick>
              </a:rPr>
              <a:t>d.gregorio@pmimassbay.org</a:t>
            </a:r>
            <a:br>
              <a:rPr lang="en-US" sz="1800" dirty="0">
                <a:solidFill>
                  <a:schemeClr val="tx1"/>
                </a:solidFill>
              </a:rPr>
            </a:br>
            <a:r>
              <a:rPr lang="en-US" sz="1800" dirty="0">
                <a:solidFill>
                  <a:schemeClr val="tx1"/>
                </a:solidFill>
                <a:hlinkClick r:id="rId5">
                  <a:extLst>
                    <a:ext uri="{A12FA001-AC4F-418D-AE19-62706E023703}">
                      <ahyp:hlinkClr xmlns:ahyp="http://schemas.microsoft.com/office/drawing/2018/hyperlinkcolor" val="tx"/>
                    </a:ext>
                  </a:extLst>
                </a:hlinkClick>
              </a:rPr>
              <a:t>https://www.DonnaGregorio.com</a:t>
            </a:r>
            <a:br>
              <a:rPr lang="en-US" dirty="0">
                <a:solidFill>
                  <a:schemeClr val="tx1"/>
                </a:solidFill>
              </a:rPr>
            </a:br>
            <a:endParaRPr lang="en-US" sz="3600" dirty="0">
              <a:solidFill>
                <a:schemeClr val="tx1"/>
              </a:solidFill>
            </a:endParaRPr>
          </a:p>
        </p:txBody>
      </p:sp>
      <p:pic>
        <p:nvPicPr>
          <p:cNvPr id="7" name="Picture 6">
            <a:extLst>
              <a:ext uri="{FF2B5EF4-FFF2-40B4-BE49-F238E27FC236}">
                <a16:creationId xmlns:a16="http://schemas.microsoft.com/office/drawing/2014/main" id="{4DC9F47E-5C55-E3E9-66E9-C2CE3A01218D}"/>
              </a:ext>
            </a:extLst>
          </p:cNvPr>
          <p:cNvPicPr>
            <a:picLocks noChangeAspect="1"/>
          </p:cNvPicPr>
          <p:nvPr/>
        </p:nvPicPr>
        <p:blipFill>
          <a:blip r:embed="rId6"/>
          <a:stretch>
            <a:fillRect/>
          </a:stretch>
        </p:blipFill>
        <p:spPr>
          <a:xfrm>
            <a:off x="510865" y="2133058"/>
            <a:ext cx="2631539" cy="2394269"/>
          </a:xfrm>
          <a:prstGeom prst="rect">
            <a:avLst/>
          </a:prstGeom>
        </p:spPr>
      </p:pic>
      <p:pic>
        <p:nvPicPr>
          <p:cNvPr id="8" name="Picture 7">
            <a:extLst>
              <a:ext uri="{FF2B5EF4-FFF2-40B4-BE49-F238E27FC236}">
                <a16:creationId xmlns:a16="http://schemas.microsoft.com/office/drawing/2014/main" id="{379B8724-EF53-2E37-32A1-BD587E2FE78F}"/>
              </a:ext>
            </a:extLst>
          </p:cNvPr>
          <p:cNvPicPr/>
          <p:nvPr/>
        </p:nvPicPr>
        <p:blipFill>
          <a:blip r:embed="rId7"/>
          <a:stretch>
            <a:fillRect/>
          </a:stretch>
        </p:blipFill>
        <p:spPr>
          <a:xfrm>
            <a:off x="3264863" y="2133057"/>
            <a:ext cx="1631963" cy="2394269"/>
          </a:xfrm>
          <a:prstGeom prst="rect">
            <a:avLst/>
          </a:prstGeom>
        </p:spPr>
      </p:pic>
    </p:spTree>
    <p:extLst>
      <p:ext uri="{BB962C8B-B14F-4D97-AF65-F5344CB8AC3E}">
        <p14:creationId xmlns:p14="http://schemas.microsoft.com/office/powerpoint/2010/main" val="331924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5DD4-B431-364D-DD6E-E3DD4186F9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CC55C4-7E85-33F9-F04A-8294E65BBACB}"/>
              </a:ext>
            </a:extLst>
          </p:cNvPr>
          <p:cNvSpPr>
            <a:spLocks noGrp="1"/>
          </p:cNvSpPr>
          <p:nvPr>
            <p:ph type="body" idx="1"/>
          </p:nvPr>
        </p:nvSpPr>
        <p:spPr>
          <a:xfrm>
            <a:off x="342900" y="698920"/>
            <a:ext cx="8458206" cy="294953"/>
          </a:xfrm>
        </p:spPr>
        <p:txBody>
          <a:bodyPr/>
          <a:lstStyle/>
          <a:p>
            <a:r>
              <a:rPr lang="en-US" dirty="0"/>
              <a:t>AI is not the Advantage. How you use it is.</a:t>
            </a:r>
          </a:p>
        </p:txBody>
      </p:sp>
      <p:sp>
        <p:nvSpPr>
          <p:cNvPr id="3" name="Title 2">
            <a:extLst>
              <a:ext uri="{FF2B5EF4-FFF2-40B4-BE49-F238E27FC236}">
                <a16:creationId xmlns:a16="http://schemas.microsoft.com/office/drawing/2014/main" id="{ED813FDE-37DE-8FF6-C58E-859EB8AC22C1}"/>
              </a:ext>
            </a:extLst>
          </p:cNvPr>
          <p:cNvSpPr>
            <a:spLocks noGrp="1"/>
          </p:cNvSpPr>
          <p:nvPr>
            <p:ph type="title"/>
          </p:nvPr>
        </p:nvSpPr>
        <p:spPr/>
        <p:txBody>
          <a:bodyPr/>
          <a:lstStyle/>
          <a:p>
            <a:r>
              <a:rPr lang="en-US" dirty="0"/>
              <a:t>Setting the Stage: Background</a:t>
            </a:r>
          </a:p>
        </p:txBody>
      </p:sp>
      <p:sp>
        <p:nvSpPr>
          <p:cNvPr id="4" name="Text Placeholder 3">
            <a:extLst>
              <a:ext uri="{FF2B5EF4-FFF2-40B4-BE49-F238E27FC236}">
                <a16:creationId xmlns:a16="http://schemas.microsoft.com/office/drawing/2014/main" id="{B1C02B40-1D7F-5C18-C139-EB9ABDE8649E}"/>
              </a:ext>
            </a:extLst>
          </p:cNvPr>
          <p:cNvSpPr>
            <a:spLocks noGrp="1"/>
          </p:cNvSpPr>
          <p:nvPr>
            <p:ph type="body" idx="2"/>
          </p:nvPr>
        </p:nvSpPr>
        <p:spPr>
          <a:xfrm>
            <a:off x="342900" y="1257302"/>
            <a:ext cx="4767364" cy="2969514"/>
          </a:xfrm>
        </p:spPr>
        <p:txBody>
          <a:bodyPr/>
          <a:lstStyle/>
          <a:p>
            <a:pPr>
              <a:buFont typeface="Arial" panose="020B0604020202020204" pitchFamily="34" charset="0"/>
              <a:buChar char="•"/>
            </a:pPr>
            <a:r>
              <a:rPr lang="en-US" sz="1800" dirty="0">
                <a:solidFill>
                  <a:schemeClr val="tx1"/>
                </a:solidFill>
              </a:rPr>
              <a:t>Everyone is talking about AI tools; few make better business decisions</a:t>
            </a:r>
          </a:p>
          <a:p>
            <a:pPr marL="514350" indent="-285750">
              <a:buFont typeface="Arial" panose="020B0604020202020204" pitchFamily="34" charset="0"/>
              <a:buChar char="•"/>
            </a:pPr>
            <a:r>
              <a:rPr lang="en-US" sz="1800" dirty="0">
                <a:solidFill>
                  <a:schemeClr val="tx1"/>
                </a:solidFill>
              </a:rPr>
              <a:t>Business Acumen = connecting to AI strategy, value, risk and outcomes</a:t>
            </a:r>
          </a:p>
          <a:p>
            <a:pPr marL="514350" indent="-285750">
              <a:buFont typeface="Arial" panose="020B0604020202020204" pitchFamily="34" charset="0"/>
              <a:buChar char="•"/>
            </a:pPr>
            <a:r>
              <a:rPr lang="en-US" sz="1800" dirty="0">
                <a:solidFill>
                  <a:schemeClr val="tx1"/>
                </a:solidFill>
              </a:rPr>
              <a:t>AI changes how organizations operate: automation, evolving roles, higher customer expectations</a:t>
            </a:r>
          </a:p>
          <a:p>
            <a:pPr marL="514350" indent="-285750">
              <a:buFont typeface="Arial" panose="020B0604020202020204" pitchFamily="34" charset="0"/>
              <a:buChar char="•"/>
            </a:pPr>
            <a:r>
              <a:rPr lang="en-US" sz="1800" dirty="0">
                <a:solidFill>
                  <a:schemeClr val="tx1"/>
                </a:solidFill>
              </a:rPr>
              <a:t>AI provides speed and insights; humans provide context, judgment, and trade-offs</a:t>
            </a:r>
          </a:p>
          <a:p>
            <a:pPr>
              <a:buFont typeface="Arial" panose="020B0604020202020204" pitchFamily="34" charset="0"/>
              <a:buChar char="•"/>
            </a:pPr>
            <a:endParaRPr lang="en-US" sz="1200" i="1" dirty="0">
              <a:solidFill>
                <a:schemeClr val="tx1">
                  <a:lumMod val="75000"/>
                  <a:lumOff val="25000"/>
                </a:schemeClr>
              </a:solidFill>
            </a:endParaRPr>
          </a:p>
        </p:txBody>
      </p:sp>
      <p:pic>
        <p:nvPicPr>
          <p:cNvPr id="8" name="Picture 7">
            <a:extLst>
              <a:ext uri="{FF2B5EF4-FFF2-40B4-BE49-F238E27FC236}">
                <a16:creationId xmlns:a16="http://schemas.microsoft.com/office/drawing/2014/main" id="{3444CFE1-7684-7817-A86E-11AD6DF95249}"/>
              </a:ext>
            </a:extLst>
          </p:cNvPr>
          <p:cNvPicPr>
            <a:picLocks noChangeAspect="1"/>
          </p:cNvPicPr>
          <p:nvPr/>
        </p:nvPicPr>
        <p:blipFill>
          <a:blip r:embed="rId3"/>
          <a:stretch>
            <a:fillRect/>
          </a:stretch>
        </p:blipFill>
        <p:spPr>
          <a:xfrm>
            <a:off x="5389124" y="1257302"/>
            <a:ext cx="3087721" cy="1870165"/>
          </a:xfrm>
          <a:prstGeom prst="rect">
            <a:avLst/>
          </a:prstGeom>
        </p:spPr>
      </p:pic>
      <p:sp>
        <p:nvSpPr>
          <p:cNvPr id="9" name="Rectangle: Rounded Corners 8">
            <a:extLst>
              <a:ext uri="{FF2B5EF4-FFF2-40B4-BE49-F238E27FC236}">
                <a16:creationId xmlns:a16="http://schemas.microsoft.com/office/drawing/2014/main" id="{53B2DC5E-CF27-A1D0-43F5-D3C915A0A8A6}"/>
              </a:ext>
            </a:extLst>
          </p:cNvPr>
          <p:cNvSpPr/>
          <p:nvPr/>
        </p:nvSpPr>
        <p:spPr>
          <a:xfrm>
            <a:off x="5110264" y="3237047"/>
            <a:ext cx="3749202" cy="12983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AI will not replace project managers.</a:t>
            </a:r>
          </a:p>
          <a:p>
            <a:pPr algn="ctr"/>
            <a:endParaRPr lang="en-US" dirty="0"/>
          </a:p>
          <a:p>
            <a:pPr algn="ctr"/>
            <a:r>
              <a:rPr lang="en-US" dirty="0"/>
              <a:t>Project managers who combine AI with business acumen will replace those who do not.</a:t>
            </a:r>
          </a:p>
        </p:txBody>
      </p:sp>
      <p:sp>
        <p:nvSpPr>
          <p:cNvPr id="5" name="Rectangle 4">
            <a:extLst>
              <a:ext uri="{FF2B5EF4-FFF2-40B4-BE49-F238E27FC236}">
                <a16:creationId xmlns:a16="http://schemas.microsoft.com/office/drawing/2014/main" id="{2B58DC07-8FDE-E6CD-61DC-99CA3F636BFA}"/>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92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9137-C2F3-1289-3689-BCA4F3D6C9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927E34-935B-F01E-0F5E-5D85222C4903}"/>
              </a:ext>
            </a:extLst>
          </p:cNvPr>
          <p:cNvSpPr>
            <a:spLocks noGrp="1"/>
          </p:cNvSpPr>
          <p:nvPr>
            <p:ph type="body" idx="1"/>
          </p:nvPr>
        </p:nvSpPr>
        <p:spPr>
          <a:xfrm>
            <a:off x="342900" y="698920"/>
            <a:ext cx="8458206" cy="294953"/>
          </a:xfrm>
        </p:spPr>
        <p:txBody>
          <a:bodyPr/>
          <a:lstStyle/>
          <a:p>
            <a:r>
              <a:rPr lang="en-US" dirty="0"/>
              <a:t>How project leaders use AI to make smarter portfolio and investment decisions</a:t>
            </a:r>
          </a:p>
        </p:txBody>
      </p:sp>
      <p:sp>
        <p:nvSpPr>
          <p:cNvPr id="3" name="Title 2">
            <a:extLst>
              <a:ext uri="{FF2B5EF4-FFF2-40B4-BE49-F238E27FC236}">
                <a16:creationId xmlns:a16="http://schemas.microsoft.com/office/drawing/2014/main" id="{8F69CF01-D5C2-5A21-D1F0-76EE4F01CCB7}"/>
              </a:ext>
            </a:extLst>
          </p:cNvPr>
          <p:cNvSpPr>
            <a:spLocks noGrp="1"/>
          </p:cNvSpPr>
          <p:nvPr>
            <p:ph type="title"/>
          </p:nvPr>
        </p:nvSpPr>
        <p:spPr/>
        <p:txBody>
          <a:bodyPr/>
          <a:lstStyle/>
          <a:p>
            <a:r>
              <a:rPr lang="en-US" dirty="0"/>
              <a:t>Presentation Agenda / Learning Objectives</a:t>
            </a:r>
          </a:p>
        </p:txBody>
      </p:sp>
      <p:sp>
        <p:nvSpPr>
          <p:cNvPr id="4" name="Text Placeholder 3">
            <a:extLst>
              <a:ext uri="{FF2B5EF4-FFF2-40B4-BE49-F238E27FC236}">
                <a16:creationId xmlns:a16="http://schemas.microsoft.com/office/drawing/2014/main" id="{ABC668CF-51B2-773C-17C1-6FF5BF810FB6}"/>
              </a:ext>
            </a:extLst>
          </p:cNvPr>
          <p:cNvSpPr>
            <a:spLocks noGrp="1"/>
          </p:cNvSpPr>
          <p:nvPr>
            <p:ph type="body" idx="2"/>
          </p:nvPr>
        </p:nvSpPr>
        <p:spPr>
          <a:xfrm>
            <a:off x="342900" y="1257302"/>
            <a:ext cx="4767364" cy="2969514"/>
          </a:xfrm>
        </p:spPr>
        <p:txBody>
          <a:bodyPr/>
          <a:lstStyle/>
          <a:p>
            <a:pPr>
              <a:buFont typeface="Arial" panose="020B0604020202020204" pitchFamily="34" charset="0"/>
              <a:buChar char="•"/>
            </a:pPr>
            <a:r>
              <a:rPr lang="en-US" sz="1600" b="1" dirty="0">
                <a:solidFill>
                  <a:schemeClr val="tx1"/>
                </a:solidFill>
              </a:rPr>
              <a:t>Business Acumen Framework</a:t>
            </a:r>
            <a:r>
              <a:rPr lang="en-US" sz="1600" dirty="0">
                <a:solidFill>
                  <a:schemeClr val="tx1"/>
                </a:solidFill>
              </a:rPr>
              <a:t>:</a:t>
            </a:r>
          </a:p>
          <a:p>
            <a:pPr lvl="1">
              <a:buFont typeface="Arial" panose="020B0604020202020204" pitchFamily="34" charset="0"/>
              <a:buChar char="•"/>
            </a:pPr>
            <a:r>
              <a:rPr lang="en-US" sz="1600" dirty="0">
                <a:solidFill>
                  <a:schemeClr val="tx1"/>
                </a:solidFill>
              </a:rPr>
              <a:t>Apply a business acumen framework to evaluate portfolios/projects using value, cost, risk, scope, and alignment to strategic impact</a:t>
            </a:r>
          </a:p>
          <a:p>
            <a:pPr>
              <a:buFont typeface="Arial" panose="020B0604020202020204" pitchFamily="34" charset="0"/>
              <a:buChar char="•"/>
            </a:pPr>
            <a:r>
              <a:rPr lang="en-US" sz="1600" b="1" dirty="0">
                <a:solidFill>
                  <a:schemeClr val="tx1"/>
                </a:solidFill>
              </a:rPr>
              <a:t>Use Cases</a:t>
            </a:r>
          </a:p>
          <a:p>
            <a:pPr lvl="1">
              <a:buFont typeface="Arial" panose="020B0604020202020204" pitchFamily="34" charset="0"/>
              <a:buChar char="•"/>
            </a:pPr>
            <a:r>
              <a:rPr lang="en-US" sz="1600" dirty="0">
                <a:solidFill>
                  <a:schemeClr val="tx1"/>
                </a:solidFill>
              </a:rPr>
              <a:t>Use AI to analyze portfolio scenarios and support better investment and prioritization decisions</a:t>
            </a:r>
          </a:p>
          <a:p>
            <a:pPr>
              <a:buFont typeface="Arial" panose="020B0604020202020204" pitchFamily="34" charset="0"/>
              <a:buChar char="•"/>
            </a:pPr>
            <a:r>
              <a:rPr lang="en-US" sz="1600" b="1" dirty="0">
                <a:solidFill>
                  <a:schemeClr val="tx1"/>
                </a:solidFill>
              </a:rPr>
              <a:t>AI Prompt Playbook for PM Leaders</a:t>
            </a:r>
          </a:p>
          <a:p>
            <a:pPr lvl="1">
              <a:buFont typeface="Arial" panose="020B0604020202020204" pitchFamily="34" charset="0"/>
              <a:buChar char="•"/>
            </a:pPr>
            <a:r>
              <a:rPr lang="en-US" sz="1600" dirty="0">
                <a:solidFill>
                  <a:schemeClr val="tx1"/>
                </a:solidFill>
              </a:rPr>
              <a:t>Build a practical AI playbook with reusable prompts for project and portfolio leadership decisions</a:t>
            </a:r>
            <a:endParaRPr lang="en-US" sz="1200" i="1" dirty="0">
              <a:solidFill>
                <a:schemeClr val="tx1">
                  <a:lumMod val="75000"/>
                  <a:lumOff val="25000"/>
                </a:schemeClr>
              </a:solidFill>
            </a:endParaRPr>
          </a:p>
        </p:txBody>
      </p:sp>
      <p:pic>
        <p:nvPicPr>
          <p:cNvPr id="6" name="Picture 5">
            <a:extLst>
              <a:ext uri="{FF2B5EF4-FFF2-40B4-BE49-F238E27FC236}">
                <a16:creationId xmlns:a16="http://schemas.microsoft.com/office/drawing/2014/main" id="{68ED10EF-7F00-3619-E094-57800D3B16FB}"/>
              </a:ext>
            </a:extLst>
          </p:cNvPr>
          <p:cNvPicPr>
            <a:picLocks noChangeAspect="1"/>
          </p:cNvPicPr>
          <p:nvPr/>
        </p:nvPicPr>
        <p:blipFill>
          <a:blip r:embed="rId3"/>
          <a:stretch>
            <a:fillRect/>
          </a:stretch>
        </p:blipFill>
        <p:spPr>
          <a:xfrm>
            <a:off x="5400090" y="1377154"/>
            <a:ext cx="3238072" cy="2643612"/>
          </a:xfrm>
          <a:prstGeom prst="rect">
            <a:avLst/>
          </a:prstGeom>
        </p:spPr>
      </p:pic>
      <p:sp>
        <p:nvSpPr>
          <p:cNvPr id="5" name="Rectangle 4">
            <a:extLst>
              <a:ext uri="{FF2B5EF4-FFF2-40B4-BE49-F238E27FC236}">
                <a16:creationId xmlns:a16="http://schemas.microsoft.com/office/drawing/2014/main" id="{E858B37B-B698-C1AC-84DD-8B5AD57E3959}"/>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1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313E-88B3-E302-B766-EC302B93BD1B}"/>
              </a:ext>
            </a:extLst>
          </p:cNvPr>
          <p:cNvSpPr>
            <a:spLocks noGrp="1"/>
          </p:cNvSpPr>
          <p:nvPr>
            <p:ph type="ctrTitle"/>
          </p:nvPr>
        </p:nvSpPr>
        <p:spPr>
          <a:xfrm>
            <a:off x="342898" y="1538007"/>
            <a:ext cx="8541697" cy="1828193"/>
          </a:xfrm>
        </p:spPr>
        <p:txBody>
          <a:bodyPr/>
          <a:lstStyle/>
          <a:p>
            <a:r>
              <a:rPr lang="en-US" dirty="0"/>
              <a:t>Business Acumen Framework: Five Filters</a:t>
            </a:r>
          </a:p>
        </p:txBody>
      </p:sp>
      <p:sp>
        <p:nvSpPr>
          <p:cNvPr id="3" name="Subtitle 2">
            <a:extLst>
              <a:ext uri="{FF2B5EF4-FFF2-40B4-BE49-F238E27FC236}">
                <a16:creationId xmlns:a16="http://schemas.microsoft.com/office/drawing/2014/main" id="{8BF2AD99-EC4B-7E0E-8E0F-D95062733832}"/>
              </a:ext>
            </a:extLst>
          </p:cNvPr>
          <p:cNvSpPr>
            <a:spLocks noGrp="1"/>
          </p:cNvSpPr>
          <p:nvPr>
            <p:ph type="subTitle" idx="1"/>
          </p:nvPr>
        </p:nvSpPr>
        <p:spPr/>
        <p:txBody>
          <a:bodyPr/>
          <a:lstStyle/>
          <a:p>
            <a:r>
              <a:rPr lang="en-US" dirty="0"/>
              <a:t>Value, Cost, Scope, Risk, Alignment</a:t>
            </a:r>
          </a:p>
        </p:txBody>
      </p:sp>
    </p:spTree>
    <p:extLst>
      <p:ext uri="{BB962C8B-B14F-4D97-AF65-F5344CB8AC3E}">
        <p14:creationId xmlns:p14="http://schemas.microsoft.com/office/powerpoint/2010/main" val="75559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8DF9-175A-65BC-34A5-C97EFC2EB87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8C63A6-8B2E-28DE-2458-EE9D3B01C840}"/>
              </a:ext>
            </a:extLst>
          </p:cNvPr>
          <p:cNvSpPr>
            <a:spLocks noGrp="1"/>
          </p:cNvSpPr>
          <p:nvPr>
            <p:ph type="body" idx="1"/>
          </p:nvPr>
        </p:nvSpPr>
        <p:spPr>
          <a:xfrm>
            <a:off x="342900" y="698920"/>
            <a:ext cx="8458206" cy="294953"/>
          </a:xfrm>
        </p:spPr>
        <p:txBody>
          <a:bodyPr/>
          <a:lstStyle/>
          <a:p>
            <a:r>
              <a:rPr lang="en-US" dirty="0"/>
              <a:t>The Five Filter Model</a:t>
            </a:r>
          </a:p>
        </p:txBody>
      </p:sp>
      <p:sp>
        <p:nvSpPr>
          <p:cNvPr id="3" name="Title 2">
            <a:extLst>
              <a:ext uri="{FF2B5EF4-FFF2-40B4-BE49-F238E27FC236}">
                <a16:creationId xmlns:a16="http://schemas.microsoft.com/office/drawing/2014/main" id="{3FF94A23-593C-50C2-4D99-317CD77E05EA}"/>
              </a:ext>
            </a:extLst>
          </p:cNvPr>
          <p:cNvSpPr>
            <a:spLocks noGrp="1"/>
          </p:cNvSpPr>
          <p:nvPr>
            <p:ph type="title"/>
          </p:nvPr>
        </p:nvSpPr>
        <p:spPr/>
        <p:txBody>
          <a:bodyPr/>
          <a:lstStyle/>
          <a:p>
            <a:r>
              <a:rPr lang="en-US" dirty="0"/>
              <a:t>The Decision Framework</a:t>
            </a:r>
          </a:p>
        </p:txBody>
      </p:sp>
      <p:sp>
        <p:nvSpPr>
          <p:cNvPr id="4" name="Text Placeholder 3">
            <a:extLst>
              <a:ext uri="{FF2B5EF4-FFF2-40B4-BE49-F238E27FC236}">
                <a16:creationId xmlns:a16="http://schemas.microsoft.com/office/drawing/2014/main" id="{B2C502A7-372F-C617-AE37-10A7E363F45B}"/>
              </a:ext>
            </a:extLst>
          </p:cNvPr>
          <p:cNvSpPr>
            <a:spLocks noGrp="1"/>
          </p:cNvSpPr>
          <p:nvPr>
            <p:ph type="body" idx="2"/>
          </p:nvPr>
        </p:nvSpPr>
        <p:spPr>
          <a:xfrm>
            <a:off x="342900" y="1257302"/>
            <a:ext cx="4987857" cy="2969514"/>
          </a:xfrm>
        </p:spPr>
        <p:txBody>
          <a:bodyPr/>
          <a:lstStyle/>
          <a:p>
            <a:pPr marL="571500" indent="-342900">
              <a:buFont typeface="+mj-lt"/>
              <a:buAutoNum type="arabicPeriod"/>
            </a:pPr>
            <a:r>
              <a:rPr lang="en-US" sz="1600" b="1" dirty="0">
                <a:solidFill>
                  <a:schemeClr val="tx1"/>
                </a:solidFill>
              </a:rPr>
              <a:t>Value</a:t>
            </a:r>
            <a:r>
              <a:rPr lang="en-US" sz="1600" dirty="0">
                <a:solidFill>
                  <a:schemeClr val="tx1"/>
                </a:solidFill>
              </a:rPr>
              <a:t>: What business problem are we solving? Customer impact? Long-term organizational value?</a:t>
            </a:r>
          </a:p>
          <a:p>
            <a:pPr marL="571500" indent="-342900">
              <a:buFont typeface="+mj-lt"/>
              <a:buAutoNum type="arabicPeriod"/>
            </a:pPr>
            <a:r>
              <a:rPr lang="en-US" sz="1600" b="1" dirty="0">
                <a:solidFill>
                  <a:schemeClr val="tx1"/>
                </a:solidFill>
              </a:rPr>
              <a:t>Cost</a:t>
            </a:r>
            <a:r>
              <a:rPr lang="en-US" sz="1600" dirty="0">
                <a:solidFill>
                  <a:schemeClr val="tx1"/>
                </a:solidFill>
              </a:rPr>
              <a:t>: Consider total cost of ownership – implement, maintain, license, support, train.</a:t>
            </a:r>
          </a:p>
          <a:p>
            <a:pPr marL="571500" indent="-342900">
              <a:buFont typeface="+mj-lt"/>
              <a:buAutoNum type="arabicPeriod"/>
            </a:pPr>
            <a:r>
              <a:rPr lang="en-US" sz="1600" b="1" dirty="0">
                <a:solidFill>
                  <a:schemeClr val="tx1"/>
                </a:solidFill>
              </a:rPr>
              <a:t>Scope</a:t>
            </a:r>
            <a:r>
              <a:rPr lang="en-US" sz="1600" dirty="0">
                <a:solidFill>
                  <a:schemeClr val="tx1"/>
                </a:solidFill>
              </a:rPr>
              <a:t>: Is this foundational infrastructure, cybersecurity, regulatory, or enterprise-critical?</a:t>
            </a:r>
          </a:p>
          <a:p>
            <a:pPr marL="571500" indent="-342900">
              <a:buFont typeface="+mj-lt"/>
              <a:buAutoNum type="arabicPeriod"/>
            </a:pPr>
            <a:r>
              <a:rPr lang="en-US" sz="1600" b="1" dirty="0">
                <a:solidFill>
                  <a:schemeClr val="tx1"/>
                </a:solidFill>
              </a:rPr>
              <a:t>Risk</a:t>
            </a:r>
            <a:r>
              <a:rPr lang="en-US" sz="1600" dirty="0">
                <a:solidFill>
                  <a:schemeClr val="tx1"/>
                </a:solidFill>
              </a:rPr>
              <a:t>: Does this reduce operational, financial, compliance, or reputational risk?</a:t>
            </a:r>
          </a:p>
          <a:p>
            <a:pPr marL="571500" indent="-342900">
              <a:buFont typeface="+mj-lt"/>
              <a:buAutoNum type="arabicPeriod"/>
            </a:pPr>
            <a:r>
              <a:rPr lang="en-US" sz="1600" b="1" dirty="0">
                <a:solidFill>
                  <a:schemeClr val="tx1"/>
                </a:solidFill>
              </a:rPr>
              <a:t>Alignment</a:t>
            </a:r>
            <a:r>
              <a:rPr lang="en-US" sz="1600" dirty="0">
                <a:solidFill>
                  <a:schemeClr val="tx1"/>
                </a:solidFill>
              </a:rPr>
              <a:t>: Does this directly support strategic goals, or is this an interesting technology opportunity?</a:t>
            </a:r>
          </a:p>
        </p:txBody>
      </p:sp>
      <p:pic>
        <p:nvPicPr>
          <p:cNvPr id="6" name="Picture 5">
            <a:extLst>
              <a:ext uri="{FF2B5EF4-FFF2-40B4-BE49-F238E27FC236}">
                <a16:creationId xmlns:a16="http://schemas.microsoft.com/office/drawing/2014/main" id="{8089283E-D128-EC2F-4E67-87FA9F67DDCD}"/>
              </a:ext>
            </a:extLst>
          </p:cNvPr>
          <p:cNvPicPr>
            <a:picLocks noChangeAspect="1"/>
          </p:cNvPicPr>
          <p:nvPr/>
        </p:nvPicPr>
        <p:blipFill>
          <a:blip r:embed="rId3"/>
          <a:stretch>
            <a:fillRect/>
          </a:stretch>
        </p:blipFill>
        <p:spPr>
          <a:xfrm>
            <a:off x="5330756" y="1193446"/>
            <a:ext cx="3631367" cy="2692751"/>
          </a:xfrm>
          <a:prstGeom prst="rect">
            <a:avLst/>
          </a:prstGeom>
        </p:spPr>
      </p:pic>
      <p:sp>
        <p:nvSpPr>
          <p:cNvPr id="5" name="Rectangle 4">
            <a:extLst>
              <a:ext uri="{FF2B5EF4-FFF2-40B4-BE49-F238E27FC236}">
                <a16:creationId xmlns:a16="http://schemas.microsoft.com/office/drawing/2014/main" id="{C0708542-829D-B162-4887-332056B5EE30}"/>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57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E6CBD-2FAB-4CA5-72DA-20DB3131FFC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9473135-8C02-8500-BC20-FD14CCFFD96A}"/>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F998ED4D-88C8-E4A1-A281-2FA6E6D111C4}"/>
              </a:ext>
            </a:extLst>
          </p:cNvPr>
          <p:cNvSpPr/>
          <p:nvPr/>
        </p:nvSpPr>
        <p:spPr>
          <a:xfrm>
            <a:off x="3041515" y="4001311"/>
            <a:ext cx="2924292" cy="1097269"/>
          </a:xfrm>
          <a:prstGeom prst="wedgeEllipseCallout">
            <a:avLst>
              <a:gd name="adj1" fmla="val -107276"/>
              <a:gd name="adj2" fmla="val -2293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Need status reports</a:t>
            </a:r>
            <a:endParaRPr lang="en-US" sz="1050" dirty="0">
              <a:solidFill>
                <a:schemeClr val="tx1"/>
              </a:solidFill>
            </a:endParaRPr>
          </a:p>
        </p:txBody>
      </p:sp>
      <p:sp>
        <p:nvSpPr>
          <p:cNvPr id="2" name="Text Placeholder 1">
            <a:extLst>
              <a:ext uri="{FF2B5EF4-FFF2-40B4-BE49-F238E27FC236}">
                <a16:creationId xmlns:a16="http://schemas.microsoft.com/office/drawing/2014/main" id="{37411F0E-A855-FA5F-8EFA-3D621C34873A}"/>
              </a:ext>
            </a:extLst>
          </p:cNvPr>
          <p:cNvSpPr>
            <a:spLocks noGrp="1"/>
          </p:cNvSpPr>
          <p:nvPr>
            <p:ph type="body" idx="1"/>
          </p:nvPr>
        </p:nvSpPr>
        <p:spPr>
          <a:xfrm>
            <a:off x="342900" y="698920"/>
            <a:ext cx="8458206" cy="294953"/>
          </a:xfrm>
        </p:spPr>
        <p:txBody>
          <a:bodyPr/>
          <a:lstStyle/>
          <a:p>
            <a:r>
              <a:rPr lang="en-US" dirty="0"/>
              <a:t>Project Manager Running EPMO – Managing 5 Portfolios</a:t>
            </a:r>
          </a:p>
        </p:txBody>
      </p:sp>
      <p:sp>
        <p:nvSpPr>
          <p:cNvPr id="3" name="Title 2">
            <a:extLst>
              <a:ext uri="{FF2B5EF4-FFF2-40B4-BE49-F238E27FC236}">
                <a16:creationId xmlns:a16="http://schemas.microsoft.com/office/drawing/2014/main" id="{88877D86-326E-15F0-EE29-3795FA360E67}"/>
              </a:ext>
            </a:extLst>
          </p:cNvPr>
          <p:cNvSpPr>
            <a:spLocks noGrp="1"/>
          </p:cNvSpPr>
          <p:nvPr>
            <p:ph type="title"/>
          </p:nvPr>
        </p:nvSpPr>
        <p:spPr/>
        <p:txBody>
          <a:bodyPr/>
          <a:lstStyle/>
          <a:p>
            <a:r>
              <a:rPr lang="en-US" dirty="0"/>
              <a:t>The Old Way vs. The New Way</a:t>
            </a:r>
          </a:p>
        </p:txBody>
      </p:sp>
      <p:sp>
        <p:nvSpPr>
          <p:cNvPr id="4" name="Text Placeholder 3">
            <a:extLst>
              <a:ext uri="{FF2B5EF4-FFF2-40B4-BE49-F238E27FC236}">
                <a16:creationId xmlns:a16="http://schemas.microsoft.com/office/drawing/2014/main" id="{AFC0218A-1A25-E604-C504-95CB555C8632}"/>
              </a:ext>
            </a:extLst>
          </p:cNvPr>
          <p:cNvSpPr>
            <a:spLocks noGrp="1"/>
          </p:cNvSpPr>
          <p:nvPr>
            <p:ph type="body" idx="2"/>
          </p:nvPr>
        </p:nvSpPr>
        <p:spPr>
          <a:xfrm>
            <a:off x="5297177" y="1698459"/>
            <a:ext cx="3687958" cy="2969514"/>
          </a:xfrm>
        </p:spPr>
        <p:txBody>
          <a:bodyPr/>
          <a:lstStyle/>
          <a:p>
            <a:pPr marL="228600" indent="0"/>
            <a:r>
              <a:rPr lang="en-US" sz="1600" b="1" i="1" u="sng" dirty="0">
                <a:solidFill>
                  <a:schemeClr val="tx1">
                    <a:lumMod val="75000"/>
                    <a:lumOff val="25000"/>
                  </a:schemeClr>
                </a:solidFill>
              </a:rPr>
              <a:t>Manage the following 5 Portfolios</a:t>
            </a:r>
          </a:p>
          <a:p>
            <a:pPr marL="571500" indent="-342900">
              <a:buFont typeface="+mj-lt"/>
              <a:buAutoNum type="arabicPeriod"/>
            </a:pPr>
            <a:r>
              <a:rPr lang="en-US" sz="1600" b="1" dirty="0">
                <a:solidFill>
                  <a:schemeClr val="tx1"/>
                </a:solidFill>
              </a:rPr>
              <a:t>Move critical apps to the cloud</a:t>
            </a:r>
            <a:endParaRPr lang="en-US" sz="1600" dirty="0">
              <a:solidFill>
                <a:schemeClr val="tx1"/>
              </a:solidFill>
            </a:endParaRPr>
          </a:p>
          <a:p>
            <a:pPr marL="571500" indent="-342900">
              <a:buFont typeface="+mj-lt"/>
              <a:buAutoNum type="arabicPeriod"/>
            </a:pPr>
            <a:r>
              <a:rPr lang="en-US" sz="1600" b="1" dirty="0">
                <a:solidFill>
                  <a:schemeClr val="tx1"/>
                </a:solidFill>
              </a:rPr>
              <a:t>Upgrade wireless network</a:t>
            </a:r>
            <a:endParaRPr lang="en-US" sz="1600" dirty="0">
              <a:solidFill>
                <a:schemeClr val="tx1"/>
              </a:solidFill>
            </a:endParaRPr>
          </a:p>
          <a:p>
            <a:pPr marL="571500" indent="-342900">
              <a:buFont typeface="+mj-lt"/>
              <a:buAutoNum type="arabicPeriod"/>
            </a:pPr>
            <a:r>
              <a:rPr lang="en-US" sz="1600" b="1" dirty="0">
                <a:solidFill>
                  <a:schemeClr val="tx1"/>
                </a:solidFill>
              </a:rPr>
              <a:t>Implement internal Open AI version of ChatGPT</a:t>
            </a:r>
            <a:endParaRPr lang="en-US" sz="1600" dirty="0">
              <a:solidFill>
                <a:schemeClr val="tx1"/>
              </a:solidFill>
            </a:endParaRPr>
          </a:p>
          <a:p>
            <a:pPr marL="571500" indent="-342900">
              <a:buFont typeface="+mj-lt"/>
              <a:buAutoNum type="arabicPeriod"/>
            </a:pPr>
            <a:r>
              <a:rPr lang="en-US" sz="1600" b="1" dirty="0">
                <a:solidFill>
                  <a:schemeClr val="tx1"/>
                </a:solidFill>
              </a:rPr>
              <a:t>Upgrade Help Desk Services</a:t>
            </a:r>
            <a:endParaRPr lang="en-US" sz="1600" dirty="0">
              <a:solidFill>
                <a:schemeClr val="tx1"/>
              </a:solidFill>
            </a:endParaRPr>
          </a:p>
          <a:p>
            <a:pPr marL="571500" indent="-342900">
              <a:buFont typeface="+mj-lt"/>
              <a:buAutoNum type="arabicPeriod"/>
            </a:pPr>
            <a:r>
              <a:rPr lang="en-US" sz="1600" b="1" dirty="0">
                <a:solidFill>
                  <a:schemeClr val="tx1"/>
                </a:solidFill>
              </a:rPr>
              <a:t>Replace expense reporting system</a:t>
            </a:r>
            <a:endParaRPr lang="en-US" sz="1600" dirty="0">
              <a:solidFill>
                <a:schemeClr val="tx1"/>
              </a:solidFill>
            </a:endParaRPr>
          </a:p>
        </p:txBody>
      </p:sp>
      <p:pic>
        <p:nvPicPr>
          <p:cNvPr id="5" name="Picture 4">
            <a:extLst>
              <a:ext uri="{FF2B5EF4-FFF2-40B4-BE49-F238E27FC236}">
                <a16:creationId xmlns:a16="http://schemas.microsoft.com/office/drawing/2014/main" id="{36EFDFF5-68F9-6EE1-A1C9-EE274B55F3CF}"/>
              </a:ext>
            </a:extLst>
          </p:cNvPr>
          <p:cNvPicPr>
            <a:picLocks noChangeAspect="1"/>
          </p:cNvPicPr>
          <p:nvPr/>
        </p:nvPicPr>
        <p:blipFill>
          <a:blip r:embed="rId3"/>
          <a:stretch>
            <a:fillRect/>
          </a:stretch>
        </p:blipFill>
        <p:spPr>
          <a:xfrm>
            <a:off x="460620" y="1284794"/>
            <a:ext cx="893087" cy="1307154"/>
          </a:xfrm>
          <a:prstGeom prst="rect">
            <a:avLst/>
          </a:prstGeom>
        </p:spPr>
      </p:pic>
      <p:sp>
        <p:nvSpPr>
          <p:cNvPr id="7" name="Speech Bubble: Oval 6">
            <a:extLst>
              <a:ext uri="{FF2B5EF4-FFF2-40B4-BE49-F238E27FC236}">
                <a16:creationId xmlns:a16="http://schemas.microsoft.com/office/drawing/2014/main" id="{949D3EEE-E076-0B19-BC04-DA1D29F8A60A}"/>
              </a:ext>
            </a:extLst>
          </p:cNvPr>
          <p:cNvSpPr/>
          <p:nvPr/>
        </p:nvSpPr>
        <p:spPr>
          <a:xfrm>
            <a:off x="1860078" y="1054720"/>
            <a:ext cx="3437099" cy="1287479"/>
          </a:xfrm>
          <a:prstGeom prst="wedgeEllipseCallout">
            <a:avLst>
              <a:gd name="adj1" fmla="val -64155"/>
              <a:gd name="adj2" fmla="val 53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050" dirty="0">
                <a:solidFill>
                  <a:schemeClr val="tx1"/>
                </a:solidFill>
              </a:rPr>
            </a:br>
            <a:r>
              <a:rPr lang="en-US" sz="1800" b="1" dirty="0">
                <a:solidFill>
                  <a:schemeClr val="tx1"/>
                </a:solidFill>
                <a:highlight>
                  <a:srgbClr val="FFFF00"/>
                </a:highlight>
              </a:rPr>
              <a:t>Need to prioritize portfolios</a:t>
            </a:r>
            <a:endParaRPr lang="en-US" sz="1200" b="1" dirty="0">
              <a:solidFill>
                <a:schemeClr val="tx1"/>
              </a:solidFill>
              <a:highlight>
                <a:srgbClr val="FFFF00"/>
              </a:highlight>
            </a:endParaRPr>
          </a:p>
          <a:p>
            <a:pPr algn="ctr"/>
            <a:endParaRPr lang="en-US" sz="1050" dirty="0">
              <a:solidFill>
                <a:schemeClr val="tx1"/>
              </a:solidFill>
            </a:endParaRPr>
          </a:p>
        </p:txBody>
      </p:sp>
      <p:sp>
        <p:nvSpPr>
          <p:cNvPr id="8" name="Speech Bubble: Oval 7">
            <a:extLst>
              <a:ext uri="{FF2B5EF4-FFF2-40B4-BE49-F238E27FC236}">
                <a16:creationId xmlns:a16="http://schemas.microsoft.com/office/drawing/2014/main" id="{F2E567AC-8139-EBF0-D143-2BDF8A1F2902}"/>
              </a:ext>
            </a:extLst>
          </p:cNvPr>
          <p:cNvSpPr/>
          <p:nvPr/>
        </p:nvSpPr>
        <p:spPr>
          <a:xfrm>
            <a:off x="342900" y="3066477"/>
            <a:ext cx="2825287" cy="1519796"/>
          </a:xfrm>
          <a:prstGeom prst="wedgeEllipseCallout">
            <a:avLst>
              <a:gd name="adj1" fmla="val -17231"/>
              <a:gd name="adj2" fmla="val -11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Need to understand risks and mitigations</a:t>
            </a:r>
            <a:endParaRPr lang="en-US" sz="1050" dirty="0">
              <a:solidFill>
                <a:schemeClr val="tx1"/>
              </a:solidFill>
            </a:endParaRPr>
          </a:p>
        </p:txBody>
      </p:sp>
      <p:sp>
        <p:nvSpPr>
          <p:cNvPr id="9" name="Speech Bubble: Oval 8">
            <a:extLst>
              <a:ext uri="{FF2B5EF4-FFF2-40B4-BE49-F238E27FC236}">
                <a16:creationId xmlns:a16="http://schemas.microsoft.com/office/drawing/2014/main" id="{4846715B-4171-3FD8-1954-3B10F959B2C4}"/>
              </a:ext>
            </a:extLst>
          </p:cNvPr>
          <p:cNvSpPr/>
          <p:nvPr/>
        </p:nvSpPr>
        <p:spPr>
          <a:xfrm>
            <a:off x="2583631" y="2342200"/>
            <a:ext cx="2924292" cy="1464558"/>
          </a:xfrm>
          <a:prstGeom prst="wedgeEllipseCallout">
            <a:avLst>
              <a:gd name="adj1" fmla="val -92416"/>
              <a:gd name="adj2" fmla="val -796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Need to assign resources to portfolio teams</a:t>
            </a:r>
            <a:endParaRPr lang="en-US" sz="1050" dirty="0">
              <a:solidFill>
                <a:schemeClr val="tx1"/>
              </a:solidFill>
            </a:endParaRPr>
          </a:p>
        </p:txBody>
      </p:sp>
      <p:sp>
        <p:nvSpPr>
          <p:cNvPr id="10" name="TextBox 9">
            <a:extLst>
              <a:ext uri="{FF2B5EF4-FFF2-40B4-BE49-F238E27FC236}">
                <a16:creationId xmlns:a16="http://schemas.microsoft.com/office/drawing/2014/main" id="{07645534-44B6-0035-D7C2-3F4B55DB3DA5}"/>
              </a:ext>
            </a:extLst>
          </p:cNvPr>
          <p:cNvSpPr txBox="1"/>
          <p:nvPr/>
        </p:nvSpPr>
        <p:spPr>
          <a:xfrm>
            <a:off x="388475" y="2577380"/>
            <a:ext cx="1617427" cy="253916"/>
          </a:xfrm>
          <a:prstGeom prst="rect">
            <a:avLst/>
          </a:prstGeom>
          <a:noFill/>
        </p:spPr>
        <p:txBody>
          <a:bodyPr wrap="square" rtlCol="0">
            <a:spAutoFit/>
          </a:bodyPr>
          <a:lstStyle/>
          <a:p>
            <a:r>
              <a:rPr lang="en-US" sz="1050" b="1" dirty="0"/>
              <a:t>Kim, PM</a:t>
            </a:r>
          </a:p>
        </p:txBody>
      </p:sp>
    </p:spTree>
    <p:extLst>
      <p:ext uri="{BB962C8B-B14F-4D97-AF65-F5344CB8AC3E}">
        <p14:creationId xmlns:p14="http://schemas.microsoft.com/office/powerpoint/2010/main" val="139835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9D94-85A3-2758-5123-707759404E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3267F1-3FFA-478E-627A-ECAA93F665C9}"/>
              </a:ext>
            </a:extLst>
          </p:cNvPr>
          <p:cNvSpPr>
            <a:spLocks noGrp="1"/>
          </p:cNvSpPr>
          <p:nvPr>
            <p:ph type="title"/>
          </p:nvPr>
        </p:nvSpPr>
        <p:spPr/>
        <p:txBody>
          <a:bodyPr/>
          <a:lstStyle/>
          <a:p>
            <a:r>
              <a:rPr lang="en-US" dirty="0"/>
              <a:t>Example: Portfolio Prioritization – AI Results</a:t>
            </a:r>
          </a:p>
        </p:txBody>
      </p:sp>
      <p:graphicFrame>
        <p:nvGraphicFramePr>
          <p:cNvPr id="6" name="Table 5">
            <a:extLst>
              <a:ext uri="{FF2B5EF4-FFF2-40B4-BE49-F238E27FC236}">
                <a16:creationId xmlns:a16="http://schemas.microsoft.com/office/drawing/2014/main" id="{93EA49DF-9C41-BC06-2C47-FD7F69E5F1E7}"/>
              </a:ext>
            </a:extLst>
          </p:cNvPr>
          <p:cNvGraphicFramePr>
            <a:graphicFrameLocks noGrp="1"/>
          </p:cNvGraphicFramePr>
          <p:nvPr>
            <p:extLst>
              <p:ext uri="{D42A27DB-BD31-4B8C-83A1-F6EECF244321}">
                <p14:modId xmlns:p14="http://schemas.microsoft.com/office/powerpoint/2010/main" val="2389477606"/>
              </p:ext>
            </p:extLst>
          </p:nvPr>
        </p:nvGraphicFramePr>
        <p:xfrm>
          <a:off x="265890" y="718488"/>
          <a:ext cx="8535210" cy="3876040"/>
        </p:xfrm>
        <a:graphic>
          <a:graphicData uri="http://schemas.openxmlformats.org/drawingml/2006/table">
            <a:tbl>
              <a:tblPr firstRow="1" bandRow="1">
                <a:tableStyleId>{202F59DD-9D86-4034-B8E3-5268E8CDF9F4}</a:tableStyleId>
              </a:tblPr>
              <a:tblGrid>
                <a:gridCol w="1452322">
                  <a:extLst>
                    <a:ext uri="{9D8B030D-6E8A-4147-A177-3AD203B41FA5}">
                      <a16:colId xmlns:a16="http://schemas.microsoft.com/office/drawing/2014/main" val="2882858324"/>
                    </a:ext>
                  </a:extLst>
                </a:gridCol>
                <a:gridCol w="759936">
                  <a:extLst>
                    <a:ext uri="{9D8B030D-6E8A-4147-A177-3AD203B41FA5}">
                      <a16:colId xmlns:a16="http://schemas.microsoft.com/office/drawing/2014/main" val="3433993382"/>
                    </a:ext>
                  </a:extLst>
                </a:gridCol>
                <a:gridCol w="681128">
                  <a:extLst>
                    <a:ext uri="{9D8B030D-6E8A-4147-A177-3AD203B41FA5}">
                      <a16:colId xmlns:a16="http://schemas.microsoft.com/office/drawing/2014/main" val="3006725656"/>
                    </a:ext>
                  </a:extLst>
                </a:gridCol>
                <a:gridCol w="1497357">
                  <a:extLst>
                    <a:ext uri="{9D8B030D-6E8A-4147-A177-3AD203B41FA5}">
                      <a16:colId xmlns:a16="http://schemas.microsoft.com/office/drawing/2014/main" val="2991445140"/>
                    </a:ext>
                  </a:extLst>
                </a:gridCol>
                <a:gridCol w="675499">
                  <a:extLst>
                    <a:ext uri="{9D8B030D-6E8A-4147-A177-3AD203B41FA5}">
                      <a16:colId xmlns:a16="http://schemas.microsoft.com/office/drawing/2014/main" val="1146495289"/>
                    </a:ext>
                  </a:extLst>
                </a:gridCol>
                <a:gridCol w="1215898">
                  <a:extLst>
                    <a:ext uri="{9D8B030D-6E8A-4147-A177-3AD203B41FA5}">
                      <a16:colId xmlns:a16="http://schemas.microsoft.com/office/drawing/2014/main" val="3642822380"/>
                    </a:ext>
                  </a:extLst>
                </a:gridCol>
                <a:gridCol w="825536">
                  <a:extLst>
                    <a:ext uri="{9D8B030D-6E8A-4147-A177-3AD203B41FA5}">
                      <a16:colId xmlns:a16="http://schemas.microsoft.com/office/drawing/2014/main" val="736264219"/>
                    </a:ext>
                  </a:extLst>
                </a:gridCol>
                <a:gridCol w="1427534">
                  <a:extLst>
                    <a:ext uri="{9D8B030D-6E8A-4147-A177-3AD203B41FA5}">
                      <a16:colId xmlns:a16="http://schemas.microsoft.com/office/drawing/2014/main" val="3823661610"/>
                    </a:ext>
                  </a:extLst>
                </a:gridCol>
              </a:tblGrid>
              <a:tr h="370840">
                <a:tc>
                  <a:txBody>
                    <a:bodyPr/>
                    <a:lstStyle/>
                    <a:p>
                      <a:r>
                        <a:rPr lang="en-US" b="1" dirty="0"/>
                        <a:t>Portfolios</a:t>
                      </a:r>
                    </a:p>
                  </a:txBody>
                  <a:tcPr/>
                </a:tc>
                <a:tc>
                  <a:txBody>
                    <a:bodyPr/>
                    <a:lstStyle/>
                    <a:p>
                      <a:r>
                        <a:rPr lang="en-US" b="1" dirty="0"/>
                        <a:t>Value</a:t>
                      </a:r>
                    </a:p>
                  </a:txBody>
                  <a:tcPr/>
                </a:tc>
                <a:tc>
                  <a:txBody>
                    <a:bodyPr/>
                    <a:lstStyle/>
                    <a:p>
                      <a:r>
                        <a:rPr lang="en-US" b="1" dirty="0"/>
                        <a:t>Cost</a:t>
                      </a:r>
                    </a:p>
                  </a:txBody>
                  <a:tcPr/>
                </a:tc>
                <a:tc>
                  <a:txBody>
                    <a:bodyPr/>
                    <a:lstStyle/>
                    <a:p>
                      <a:r>
                        <a:rPr lang="en-US" b="1" dirty="0"/>
                        <a:t>Scope</a:t>
                      </a:r>
                    </a:p>
                  </a:txBody>
                  <a:tcPr/>
                </a:tc>
                <a:tc>
                  <a:txBody>
                    <a:bodyPr/>
                    <a:lstStyle/>
                    <a:p>
                      <a:r>
                        <a:rPr lang="en-US" b="1" dirty="0"/>
                        <a:t>Risk</a:t>
                      </a:r>
                    </a:p>
                  </a:txBody>
                  <a:tcPr/>
                </a:tc>
                <a:tc>
                  <a:txBody>
                    <a:bodyPr/>
                    <a:lstStyle/>
                    <a:p>
                      <a:r>
                        <a:rPr lang="en-US" b="1" dirty="0"/>
                        <a:t>Alignment </a:t>
                      </a:r>
                    </a:p>
                  </a:txBody>
                  <a:tcPr/>
                </a:tc>
                <a:tc>
                  <a:txBody>
                    <a:bodyPr/>
                    <a:lstStyle/>
                    <a:p>
                      <a:r>
                        <a:rPr lang="en-US" b="1" dirty="0"/>
                        <a:t>Priority</a:t>
                      </a:r>
                    </a:p>
                  </a:txBody>
                  <a:tcPr/>
                </a:tc>
                <a:tc>
                  <a:txBody>
                    <a:bodyPr/>
                    <a:lstStyle/>
                    <a:p>
                      <a:r>
                        <a:rPr lang="en-US" b="1" dirty="0"/>
                        <a:t>Comments</a:t>
                      </a:r>
                    </a:p>
                  </a:txBody>
                  <a:tcPr/>
                </a:tc>
                <a:extLst>
                  <a:ext uri="{0D108BD9-81ED-4DB2-BD59-A6C34878D82A}">
                    <a16:rowId xmlns:a16="http://schemas.microsoft.com/office/drawing/2014/main" val="4237031119"/>
                  </a:ext>
                </a:extLst>
              </a:tr>
              <a:tr h="370840">
                <a:tc>
                  <a:txBody>
                    <a:bodyPr/>
                    <a:lstStyle/>
                    <a:p>
                      <a:r>
                        <a:rPr lang="en-US" sz="1200" dirty="0"/>
                        <a:t>Move to the Cloud</a:t>
                      </a:r>
                    </a:p>
                  </a:txBody>
                  <a:tcPr/>
                </a:tc>
                <a:tc>
                  <a:txBody>
                    <a:bodyPr/>
                    <a:lstStyle/>
                    <a:p>
                      <a:r>
                        <a:rPr lang="en-US" sz="1200" dirty="0"/>
                        <a:t>Very high</a:t>
                      </a:r>
                    </a:p>
                  </a:txBody>
                  <a:tcPr/>
                </a:tc>
                <a:tc>
                  <a:txBody>
                    <a:bodyPr/>
                    <a:lstStyle/>
                    <a:p>
                      <a:r>
                        <a:rPr lang="en-US" sz="1200" dirty="0"/>
                        <a:t>High</a:t>
                      </a:r>
                    </a:p>
                  </a:txBody>
                  <a:tcPr/>
                </a:tc>
                <a:tc>
                  <a:txBody>
                    <a:bodyPr/>
                    <a:lstStyle/>
                    <a:p>
                      <a:r>
                        <a:rPr lang="en-US" sz="1200" dirty="0"/>
                        <a:t>Enterprise-wide</a:t>
                      </a:r>
                    </a:p>
                  </a:txBody>
                  <a:tcPr/>
                </a:tc>
                <a:tc>
                  <a:txBody>
                    <a:bodyPr/>
                    <a:lstStyle/>
                    <a:p>
                      <a:r>
                        <a:rPr lang="en-US" sz="1200" dirty="0"/>
                        <a:t>High</a:t>
                      </a:r>
                    </a:p>
                  </a:txBody>
                  <a:tcPr/>
                </a:tc>
                <a:tc>
                  <a:txBody>
                    <a:bodyPr/>
                    <a:lstStyle/>
                    <a:p>
                      <a:r>
                        <a:rPr lang="en-US" sz="1200" dirty="0"/>
                        <a:t>Very High</a:t>
                      </a:r>
                    </a:p>
                  </a:txBody>
                  <a:tcPr/>
                </a:tc>
                <a:tc>
                  <a:txBody>
                    <a:bodyPr/>
                    <a:lstStyle/>
                    <a:p>
                      <a:r>
                        <a:rPr lang="en-US" sz="1200" b="1" dirty="0">
                          <a:highlight>
                            <a:srgbClr val="FFFF00"/>
                          </a:highlight>
                        </a:rPr>
                        <a:t>#1</a:t>
                      </a:r>
                    </a:p>
                  </a:txBody>
                  <a:tcPr/>
                </a:tc>
                <a:tc>
                  <a:txBody>
                    <a:bodyPr/>
                    <a:lstStyle/>
                    <a:p>
                      <a:r>
                        <a:rPr lang="en-US" sz="1000" b="0" dirty="0"/>
                        <a:t>Long-term strategic value; foundational for digital transform</a:t>
                      </a:r>
                    </a:p>
                  </a:txBody>
                  <a:tcPr/>
                </a:tc>
                <a:extLst>
                  <a:ext uri="{0D108BD9-81ED-4DB2-BD59-A6C34878D82A}">
                    <a16:rowId xmlns:a16="http://schemas.microsoft.com/office/drawing/2014/main" val="398146705"/>
                  </a:ext>
                </a:extLst>
              </a:tr>
              <a:tr h="370840">
                <a:tc>
                  <a:txBody>
                    <a:bodyPr/>
                    <a:lstStyle/>
                    <a:p>
                      <a:r>
                        <a:rPr lang="en-US" sz="1200" dirty="0"/>
                        <a:t>Upgrade wireless network</a:t>
                      </a:r>
                    </a:p>
                  </a:txBody>
                  <a:tcPr/>
                </a:tc>
                <a:tc>
                  <a:txBody>
                    <a:bodyPr/>
                    <a:lstStyle/>
                    <a:p>
                      <a:r>
                        <a:rPr lang="en-US" sz="1200" dirty="0"/>
                        <a:t>High</a:t>
                      </a:r>
                    </a:p>
                  </a:txBody>
                  <a:tcPr/>
                </a:tc>
                <a:tc>
                  <a:txBody>
                    <a:bodyPr/>
                    <a:lstStyle/>
                    <a:p>
                      <a:r>
                        <a:rPr lang="en-US" sz="1200" dirty="0"/>
                        <a:t>Med</a:t>
                      </a:r>
                    </a:p>
                  </a:txBody>
                  <a:tcPr/>
                </a:tc>
                <a:tc>
                  <a:txBody>
                    <a:bodyPr/>
                    <a:lstStyle/>
                    <a:p>
                      <a:r>
                        <a:rPr lang="en-US" sz="1200" dirty="0"/>
                        <a:t>Broad Infrastructure</a:t>
                      </a:r>
                    </a:p>
                  </a:txBody>
                  <a:tcPr/>
                </a:tc>
                <a:tc>
                  <a:txBody>
                    <a:bodyPr/>
                    <a:lstStyle/>
                    <a:p>
                      <a:r>
                        <a:rPr lang="en-US" sz="1200" dirty="0"/>
                        <a:t>Med</a:t>
                      </a:r>
                    </a:p>
                  </a:txBody>
                  <a:tcPr/>
                </a:tc>
                <a:tc>
                  <a:txBody>
                    <a:bodyPr/>
                    <a:lstStyle/>
                    <a:p>
                      <a:r>
                        <a:rPr lang="en-US" sz="1200" dirty="0"/>
                        <a:t>High</a:t>
                      </a:r>
                    </a:p>
                  </a:txBody>
                  <a:tcPr/>
                </a:tc>
                <a:tc>
                  <a:txBody>
                    <a:bodyPr/>
                    <a:lstStyle/>
                    <a:p>
                      <a:r>
                        <a:rPr lang="en-US" sz="1200" b="1" dirty="0">
                          <a:highlight>
                            <a:srgbClr val="FFFF00"/>
                          </a:highlight>
                        </a:rPr>
                        <a:t>#2</a:t>
                      </a:r>
                    </a:p>
                  </a:txBody>
                  <a:tcPr/>
                </a:tc>
                <a:tc>
                  <a:txBody>
                    <a:bodyPr/>
                    <a:lstStyle/>
                    <a:p>
                      <a:r>
                        <a:rPr lang="en-US" sz="1000" b="0" dirty="0"/>
                        <a:t>Core infrastructure dependency for every business function; immediate impact</a:t>
                      </a:r>
                    </a:p>
                  </a:txBody>
                  <a:tcPr/>
                </a:tc>
                <a:extLst>
                  <a:ext uri="{0D108BD9-81ED-4DB2-BD59-A6C34878D82A}">
                    <a16:rowId xmlns:a16="http://schemas.microsoft.com/office/drawing/2014/main" val="817346194"/>
                  </a:ext>
                </a:extLst>
              </a:tr>
              <a:tr h="370840">
                <a:tc>
                  <a:txBody>
                    <a:bodyPr/>
                    <a:lstStyle/>
                    <a:p>
                      <a:r>
                        <a:rPr lang="en-US" sz="1200" dirty="0"/>
                        <a:t>Internal Open AI ChatGPT</a:t>
                      </a:r>
                    </a:p>
                  </a:txBody>
                  <a:tcPr/>
                </a:tc>
                <a:tc>
                  <a:txBody>
                    <a:bodyPr/>
                    <a:lstStyle/>
                    <a:p>
                      <a:r>
                        <a:rPr lang="en-US" sz="1200" dirty="0"/>
                        <a:t>High</a:t>
                      </a:r>
                    </a:p>
                  </a:txBody>
                  <a:tcPr/>
                </a:tc>
                <a:tc>
                  <a:txBody>
                    <a:bodyPr/>
                    <a:lstStyle/>
                    <a:p>
                      <a:r>
                        <a:rPr lang="en-US" sz="1200" dirty="0"/>
                        <a:t>Med</a:t>
                      </a:r>
                    </a:p>
                  </a:txBody>
                  <a:tcPr/>
                </a:tc>
                <a:tc>
                  <a:txBody>
                    <a:bodyPr/>
                    <a:lstStyle/>
                    <a:p>
                      <a:r>
                        <a:rPr lang="en-US" sz="1200" dirty="0"/>
                        <a:t>Cross-functional</a:t>
                      </a:r>
                    </a:p>
                  </a:txBody>
                  <a:tcPr/>
                </a:tc>
                <a:tc>
                  <a:txBody>
                    <a:bodyPr/>
                    <a:lstStyle/>
                    <a:p>
                      <a:r>
                        <a:rPr lang="en-US" sz="1200" dirty="0"/>
                        <a:t>Med / High</a:t>
                      </a:r>
                    </a:p>
                  </a:txBody>
                  <a:tcPr/>
                </a:tc>
                <a:tc>
                  <a:txBody>
                    <a:bodyPr/>
                    <a:lstStyle/>
                    <a:p>
                      <a:r>
                        <a:rPr lang="en-US" sz="1200" dirty="0"/>
                        <a:t>Very High</a:t>
                      </a:r>
                    </a:p>
                  </a:txBody>
                  <a:tcPr/>
                </a:tc>
                <a:tc>
                  <a:txBody>
                    <a:bodyPr/>
                    <a:lstStyle/>
                    <a:p>
                      <a:r>
                        <a:rPr lang="en-US" sz="1200" b="1" dirty="0">
                          <a:highlight>
                            <a:srgbClr val="FFFF00"/>
                          </a:highlight>
                        </a:rPr>
                        <a:t>#3</a:t>
                      </a:r>
                    </a:p>
                  </a:txBody>
                  <a:tcPr/>
                </a:tc>
                <a:tc>
                  <a:txBody>
                    <a:bodyPr/>
                    <a:lstStyle/>
                    <a:p>
                      <a:r>
                        <a:rPr lang="en-US" sz="1000" b="0" dirty="0"/>
                        <a:t>Will accelerate knowledge work, strong alignment to AI strategy</a:t>
                      </a:r>
                    </a:p>
                  </a:txBody>
                  <a:tcPr/>
                </a:tc>
                <a:extLst>
                  <a:ext uri="{0D108BD9-81ED-4DB2-BD59-A6C34878D82A}">
                    <a16:rowId xmlns:a16="http://schemas.microsoft.com/office/drawing/2014/main" val="1794333097"/>
                  </a:ext>
                </a:extLst>
              </a:tr>
              <a:tr h="370840">
                <a:tc>
                  <a:txBody>
                    <a:bodyPr/>
                    <a:lstStyle/>
                    <a:p>
                      <a:r>
                        <a:rPr lang="en-US" sz="1200" dirty="0"/>
                        <a:t>Help Desk Services</a:t>
                      </a:r>
                    </a:p>
                  </a:txBody>
                  <a:tcPr/>
                </a:tc>
                <a:tc>
                  <a:txBody>
                    <a:bodyPr/>
                    <a:lstStyle/>
                    <a:p>
                      <a:r>
                        <a:rPr lang="en-US" sz="1200" dirty="0"/>
                        <a:t>Medium</a:t>
                      </a:r>
                    </a:p>
                  </a:txBody>
                  <a:tcPr/>
                </a:tc>
                <a:tc>
                  <a:txBody>
                    <a:bodyPr/>
                    <a:lstStyle/>
                    <a:p>
                      <a:r>
                        <a:rPr lang="en-US" sz="1200" dirty="0"/>
                        <a:t>Med</a:t>
                      </a:r>
                    </a:p>
                  </a:txBody>
                  <a:tcPr/>
                </a:tc>
                <a:tc>
                  <a:txBody>
                    <a:bodyPr/>
                    <a:lstStyle/>
                    <a:p>
                      <a:r>
                        <a:rPr lang="en-US" sz="1200" dirty="0"/>
                        <a:t>Operational</a:t>
                      </a:r>
                    </a:p>
                  </a:txBody>
                  <a:tcPr/>
                </a:tc>
                <a:tc>
                  <a:txBody>
                    <a:bodyPr/>
                    <a:lstStyle/>
                    <a:p>
                      <a:r>
                        <a:rPr lang="en-US" sz="1200" dirty="0"/>
                        <a:t>Low</a:t>
                      </a:r>
                    </a:p>
                  </a:txBody>
                  <a:tcPr/>
                </a:tc>
                <a:tc>
                  <a:txBody>
                    <a:bodyPr/>
                    <a:lstStyle/>
                    <a:p>
                      <a:r>
                        <a:rPr lang="en-US" sz="1200" dirty="0"/>
                        <a:t>Med</a:t>
                      </a:r>
                    </a:p>
                  </a:txBody>
                  <a:tcPr/>
                </a:tc>
                <a:tc>
                  <a:txBody>
                    <a:bodyPr/>
                    <a:lstStyle/>
                    <a:p>
                      <a:r>
                        <a:rPr lang="en-US" sz="1200" b="1" dirty="0">
                          <a:highlight>
                            <a:srgbClr val="FFFF00"/>
                          </a:highlight>
                        </a:rPr>
                        <a:t>#4</a:t>
                      </a:r>
                    </a:p>
                  </a:txBody>
                  <a:tcPr/>
                </a:tc>
                <a:tc>
                  <a:txBody>
                    <a:bodyPr/>
                    <a:lstStyle/>
                    <a:p>
                      <a:r>
                        <a:rPr lang="en-US" sz="1000" b="0" dirty="0"/>
                        <a:t>Valuable but more tactical than transformational, lower strategic differentiation</a:t>
                      </a:r>
                    </a:p>
                  </a:txBody>
                  <a:tcPr/>
                </a:tc>
                <a:extLst>
                  <a:ext uri="{0D108BD9-81ED-4DB2-BD59-A6C34878D82A}">
                    <a16:rowId xmlns:a16="http://schemas.microsoft.com/office/drawing/2014/main" val="192277730"/>
                  </a:ext>
                </a:extLst>
              </a:tr>
              <a:tr h="370840">
                <a:tc>
                  <a:txBody>
                    <a:bodyPr/>
                    <a:lstStyle/>
                    <a:p>
                      <a:r>
                        <a:rPr lang="en-US" sz="1200" dirty="0"/>
                        <a:t>Expense Reporting</a:t>
                      </a:r>
                    </a:p>
                  </a:txBody>
                  <a:tcPr/>
                </a:tc>
                <a:tc>
                  <a:txBody>
                    <a:bodyPr/>
                    <a:lstStyle/>
                    <a:p>
                      <a:r>
                        <a:rPr lang="en-US" sz="1200" dirty="0"/>
                        <a:t>Low / Med</a:t>
                      </a:r>
                    </a:p>
                  </a:txBody>
                  <a:tcPr/>
                </a:tc>
                <a:tc>
                  <a:txBody>
                    <a:bodyPr/>
                    <a:lstStyle/>
                    <a:p>
                      <a:r>
                        <a:rPr lang="en-US" sz="1200" dirty="0"/>
                        <a:t>Med</a:t>
                      </a:r>
                    </a:p>
                  </a:txBody>
                  <a:tcPr/>
                </a:tc>
                <a:tc>
                  <a:txBody>
                    <a:bodyPr/>
                    <a:lstStyle/>
                    <a:p>
                      <a:r>
                        <a:rPr lang="en-US" sz="1200" dirty="0"/>
                        <a:t>Departmental</a:t>
                      </a:r>
                    </a:p>
                  </a:txBody>
                  <a:tcPr/>
                </a:tc>
                <a:tc>
                  <a:txBody>
                    <a:bodyPr/>
                    <a:lstStyle/>
                    <a:p>
                      <a:r>
                        <a:rPr lang="en-US" sz="1200" dirty="0"/>
                        <a:t>Low</a:t>
                      </a:r>
                    </a:p>
                  </a:txBody>
                  <a:tcPr/>
                </a:tc>
                <a:tc>
                  <a:txBody>
                    <a:bodyPr/>
                    <a:lstStyle/>
                    <a:p>
                      <a:r>
                        <a:rPr lang="en-US" sz="1200" dirty="0"/>
                        <a:t>Low / Med</a:t>
                      </a:r>
                    </a:p>
                  </a:txBody>
                  <a:tcPr/>
                </a:tc>
                <a:tc>
                  <a:txBody>
                    <a:bodyPr/>
                    <a:lstStyle/>
                    <a:p>
                      <a:r>
                        <a:rPr lang="en-US" sz="1200" b="1" dirty="0">
                          <a:highlight>
                            <a:srgbClr val="FFFF00"/>
                          </a:highlight>
                        </a:rPr>
                        <a:t>#5</a:t>
                      </a:r>
                    </a:p>
                  </a:txBody>
                  <a:tcPr/>
                </a:tc>
                <a:tc>
                  <a:txBody>
                    <a:bodyPr/>
                    <a:lstStyle/>
                    <a:p>
                      <a:r>
                        <a:rPr lang="en-US" sz="1000" b="0" dirty="0"/>
                        <a:t>Operational improvement with limited strategic impact</a:t>
                      </a:r>
                    </a:p>
                  </a:txBody>
                  <a:tcPr/>
                </a:tc>
                <a:extLst>
                  <a:ext uri="{0D108BD9-81ED-4DB2-BD59-A6C34878D82A}">
                    <a16:rowId xmlns:a16="http://schemas.microsoft.com/office/drawing/2014/main" val="2153626325"/>
                  </a:ext>
                </a:extLst>
              </a:tr>
            </a:tbl>
          </a:graphicData>
        </a:graphic>
      </p:graphicFrame>
      <p:sp>
        <p:nvSpPr>
          <p:cNvPr id="2" name="Rectangle 1">
            <a:extLst>
              <a:ext uri="{FF2B5EF4-FFF2-40B4-BE49-F238E27FC236}">
                <a16:creationId xmlns:a16="http://schemas.microsoft.com/office/drawing/2014/main" id="{B5522E1F-3A4C-D8BB-2C00-3971EE6310D5}"/>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16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52C2-4FD0-236D-D2E1-9378B7E16270}"/>
              </a:ext>
            </a:extLst>
          </p:cNvPr>
          <p:cNvSpPr>
            <a:spLocks noGrp="1"/>
          </p:cNvSpPr>
          <p:nvPr>
            <p:ph type="ctrTitle"/>
          </p:nvPr>
        </p:nvSpPr>
        <p:spPr>
          <a:xfrm>
            <a:off x="342898" y="1538007"/>
            <a:ext cx="8937289" cy="1828193"/>
          </a:xfrm>
        </p:spPr>
        <p:txBody>
          <a:bodyPr/>
          <a:lstStyle/>
          <a:p>
            <a:r>
              <a:rPr lang="en-US" dirty="0"/>
              <a:t>Use Cases</a:t>
            </a:r>
          </a:p>
        </p:txBody>
      </p:sp>
    </p:spTree>
    <p:extLst>
      <p:ext uri="{BB962C8B-B14F-4D97-AF65-F5344CB8AC3E}">
        <p14:creationId xmlns:p14="http://schemas.microsoft.com/office/powerpoint/2010/main" val="34842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BB14-3A26-C588-CAB3-0CCE7C8ED65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4A1D234-2E94-005E-D904-9943AF51FC77}"/>
              </a:ext>
            </a:extLst>
          </p:cNvPr>
          <p:cNvSpPr/>
          <p:nvPr/>
        </p:nvSpPr>
        <p:spPr>
          <a:xfrm>
            <a:off x="5298332" y="4747098"/>
            <a:ext cx="3268494" cy="239949"/>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EBD63A15-3C65-9A1D-E96C-4AF65EDDFD5C}"/>
              </a:ext>
            </a:extLst>
          </p:cNvPr>
          <p:cNvSpPr/>
          <p:nvPr/>
        </p:nvSpPr>
        <p:spPr>
          <a:xfrm>
            <a:off x="3041515" y="4001311"/>
            <a:ext cx="2924292" cy="1097269"/>
          </a:xfrm>
          <a:prstGeom prst="wedgeEllipseCallout">
            <a:avLst>
              <a:gd name="adj1" fmla="val -107276"/>
              <a:gd name="adj2" fmla="val -2293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highlight>
                  <a:srgbClr val="FFFF00"/>
                </a:highlight>
              </a:rPr>
              <a:t>Need status reports</a:t>
            </a:r>
            <a:endParaRPr lang="en-US" sz="1050" dirty="0">
              <a:solidFill>
                <a:schemeClr val="tx1"/>
              </a:solidFill>
              <a:highlight>
                <a:srgbClr val="FFFF00"/>
              </a:highlight>
            </a:endParaRPr>
          </a:p>
        </p:txBody>
      </p:sp>
      <p:sp>
        <p:nvSpPr>
          <p:cNvPr id="2" name="Text Placeholder 1">
            <a:extLst>
              <a:ext uri="{FF2B5EF4-FFF2-40B4-BE49-F238E27FC236}">
                <a16:creationId xmlns:a16="http://schemas.microsoft.com/office/drawing/2014/main" id="{0F3FDDCE-165B-9DE7-5DA5-935DEC97165D}"/>
              </a:ext>
            </a:extLst>
          </p:cNvPr>
          <p:cNvSpPr>
            <a:spLocks noGrp="1"/>
          </p:cNvSpPr>
          <p:nvPr>
            <p:ph type="body" idx="1"/>
          </p:nvPr>
        </p:nvSpPr>
        <p:spPr>
          <a:xfrm>
            <a:off x="342900" y="698920"/>
            <a:ext cx="8458206" cy="294953"/>
          </a:xfrm>
        </p:spPr>
        <p:txBody>
          <a:bodyPr/>
          <a:lstStyle/>
          <a:p>
            <a:r>
              <a:rPr lang="en-US" dirty="0"/>
              <a:t>Project Manager Running EPMO – Managing 5 Portfolios</a:t>
            </a:r>
          </a:p>
        </p:txBody>
      </p:sp>
      <p:sp>
        <p:nvSpPr>
          <p:cNvPr id="3" name="Title 2">
            <a:extLst>
              <a:ext uri="{FF2B5EF4-FFF2-40B4-BE49-F238E27FC236}">
                <a16:creationId xmlns:a16="http://schemas.microsoft.com/office/drawing/2014/main" id="{B2B7EAB9-7A7E-E26B-DA1A-460A9D203FAD}"/>
              </a:ext>
            </a:extLst>
          </p:cNvPr>
          <p:cNvSpPr>
            <a:spLocks noGrp="1"/>
          </p:cNvSpPr>
          <p:nvPr>
            <p:ph type="title"/>
          </p:nvPr>
        </p:nvSpPr>
        <p:spPr/>
        <p:txBody>
          <a:bodyPr/>
          <a:lstStyle/>
          <a:p>
            <a:r>
              <a:rPr lang="en-US" dirty="0"/>
              <a:t>The Old Way vs. The New Way</a:t>
            </a:r>
          </a:p>
        </p:txBody>
      </p:sp>
      <p:sp>
        <p:nvSpPr>
          <p:cNvPr id="4" name="Text Placeholder 3">
            <a:extLst>
              <a:ext uri="{FF2B5EF4-FFF2-40B4-BE49-F238E27FC236}">
                <a16:creationId xmlns:a16="http://schemas.microsoft.com/office/drawing/2014/main" id="{B5FD5EF2-C47B-42F7-7C0E-79C0A4932849}"/>
              </a:ext>
            </a:extLst>
          </p:cNvPr>
          <p:cNvSpPr>
            <a:spLocks noGrp="1"/>
          </p:cNvSpPr>
          <p:nvPr>
            <p:ph type="body" idx="2"/>
          </p:nvPr>
        </p:nvSpPr>
        <p:spPr>
          <a:xfrm>
            <a:off x="5297177" y="1698459"/>
            <a:ext cx="3687958" cy="2969514"/>
          </a:xfrm>
        </p:spPr>
        <p:txBody>
          <a:bodyPr/>
          <a:lstStyle/>
          <a:p>
            <a:pPr marL="228600" indent="0"/>
            <a:r>
              <a:rPr lang="en-US" sz="1600" b="1" i="1" u="sng" dirty="0">
                <a:solidFill>
                  <a:schemeClr val="tx1">
                    <a:lumMod val="75000"/>
                    <a:lumOff val="25000"/>
                  </a:schemeClr>
                </a:solidFill>
              </a:rPr>
              <a:t>Manage the following 5 Portfolios</a:t>
            </a:r>
          </a:p>
          <a:p>
            <a:pPr marL="571500" indent="-342900">
              <a:buFont typeface="+mj-lt"/>
              <a:buAutoNum type="arabicPeriod"/>
            </a:pPr>
            <a:r>
              <a:rPr lang="en-US" sz="1600" b="1" dirty="0">
                <a:solidFill>
                  <a:schemeClr val="tx1"/>
                </a:solidFill>
              </a:rPr>
              <a:t>Move critical apps to the cloud</a:t>
            </a:r>
            <a:endParaRPr lang="en-US" sz="1600" dirty="0">
              <a:solidFill>
                <a:schemeClr val="tx1"/>
              </a:solidFill>
            </a:endParaRPr>
          </a:p>
          <a:p>
            <a:pPr marL="571500" indent="-342900">
              <a:buFont typeface="+mj-lt"/>
              <a:buAutoNum type="arabicPeriod"/>
            </a:pPr>
            <a:r>
              <a:rPr lang="en-US" sz="1600" b="1" dirty="0">
                <a:solidFill>
                  <a:schemeClr val="tx1"/>
                </a:solidFill>
              </a:rPr>
              <a:t>Upgrade wireless network</a:t>
            </a:r>
            <a:endParaRPr lang="en-US" sz="1600" dirty="0">
              <a:solidFill>
                <a:schemeClr val="tx1"/>
              </a:solidFill>
            </a:endParaRPr>
          </a:p>
          <a:p>
            <a:pPr marL="571500" indent="-342900">
              <a:buFont typeface="+mj-lt"/>
              <a:buAutoNum type="arabicPeriod"/>
            </a:pPr>
            <a:r>
              <a:rPr lang="en-US" sz="1600" b="1" dirty="0">
                <a:solidFill>
                  <a:schemeClr val="tx1"/>
                </a:solidFill>
              </a:rPr>
              <a:t>Implement internal Open AI version of ChatGPT</a:t>
            </a:r>
            <a:endParaRPr lang="en-US" sz="1600" dirty="0">
              <a:solidFill>
                <a:schemeClr val="tx1"/>
              </a:solidFill>
            </a:endParaRPr>
          </a:p>
          <a:p>
            <a:pPr marL="571500" indent="-342900">
              <a:buFont typeface="+mj-lt"/>
              <a:buAutoNum type="arabicPeriod"/>
            </a:pPr>
            <a:r>
              <a:rPr lang="en-US" sz="1600" b="1" dirty="0">
                <a:solidFill>
                  <a:schemeClr val="tx1"/>
                </a:solidFill>
              </a:rPr>
              <a:t>Upgrade Help Desk Services</a:t>
            </a:r>
            <a:endParaRPr lang="en-US" sz="1600" dirty="0">
              <a:solidFill>
                <a:schemeClr val="tx1"/>
              </a:solidFill>
            </a:endParaRPr>
          </a:p>
          <a:p>
            <a:pPr marL="571500" indent="-342900">
              <a:buFont typeface="+mj-lt"/>
              <a:buAutoNum type="arabicPeriod"/>
            </a:pPr>
            <a:r>
              <a:rPr lang="en-US" sz="1600" b="1" dirty="0">
                <a:solidFill>
                  <a:schemeClr val="tx1"/>
                </a:solidFill>
              </a:rPr>
              <a:t>Replace expense reporting system</a:t>
            </a:r>
            <a:endParaRPr lang="en-US" sz="1600" dirty="0">
              <a:solidFill>
                <a:schemeClr val="tx1"/>
              </a:solidFill>
            </a:endParaRPr>
          </a:p>
        </p:txBody>
      </p:sp>
      <p:pic>
        <p:nvPicPr>
          <p:cNvPr id="5" name="Picture 4">
            <a:extLst>
              <a:ext uri="{FF2B5EF4-FFF2-40B4-BE49-F238E27FC236}">
                <a16:creationId xmlns:a16="http://schemas.microsoft.com/office/drawing/2014/main" id="{7CD7D9C2-A0CB-660B-35C5-7C94E7BB502D}"/>
              </a:ext>
            </a:extLst>
          </p:cNvPr>
          <p:cNvPicPr>
            <a:picLocks noChangeAspect="1"/>
          </p:cNvPicPr>
          <p:nvPr/>
        </p:nvPicPr>
        <p:blipFill>
          <a:blip r:embed="rId3"/>
          <a:stretch>
            <a:fillRect/>
          </a:stretch>
        </p:blipFill>
        <p:spPr>
          <a:xfrm>
            <a:off x="460620" y="1284794"/>
            <a:ext cx="893087" cy="1307154"/>
          </a:xfrm>
          <a:prstGeom prst="rect">
            <a:avLst/>
          </a:prstGeom>
        </p:spPr>
      </p:pic>
      <p:sp>
        <p:nvSpPr>
          <p:cNvPr id="7" name="Speech Bubble: Oval 6">
            <a:extLst>
              <a:ext uri="{FF2B5EF4-FFF2-40B4-BE49-F238E27FC236}">
                <a16:creationId xmlns:a16="http://schemas.microsoft.com/office/drawing/2014/main" id="{E5B653B6-98CF-005E-D770-FAF5DAD32C0F}"/>
              </a:ext>
            </a:extLst>
          </p:cNvPr>
          <p:cNvSpPr/>
          <p:nvPr/>
        </p:nvSpPr>
        <p:spPr>
          <a:xfrm>
            <a:off x="1860078" y="1054720"/>
            <a:ext cx="3437099" cy="1287479"/>
          </a:xfrm>
          <a:prstGeom prst="wedgeEllipseCallout">
            <a:avLst>
              <a:gd name="adj1" fmla="val -64155"/>
              <a:gd name="adj2" fmla="val 53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050" dirty="0">
                <a:solidFill>
                  <a:schemeClr val="tx1"/>
                </a:solidFill>
              </a:rPr>
            </a:br>
            <a:r>
              <a:rPr lang="en-US" sz="1800" b="1" dirty="0">
                <a:solidFill>
                  <a:schemeClr val="tx1"/>
                </a:solidFill>
              </a:rPr>
              <a:t>Need to prioritize portfolios</a:t>
            </a:r>
            <a:endParaRPr lang="en-US" sz="1200" b="1" dirty="0">
              <a:solidFill>
                <a:schemeClr val="tx1"/>
              </a:solidFill>
            </a:endParaRPr>
          </a:p>
          <a:p>
            <a:pPr algn="ctr"/>
            <a:endParaRPr lang="en-US" sz="1050" dirty="0">
              <a:solidFill>
                <a:schemeClr val="tx1"/>
              </a:solidFill>
            </a:endParaRPr>
          </a:p>
        </p:txBody>
      </p:sp>
      <p:sp>
        <p:nvSpPr>
          <p:cNvPr id="8" name="Speech Bubble: Oval 7">
            <a:extLst>
              <a:ext uri="{FF2B5EF4-FFF2-40B4-BE49-F238E27FC236}">
                <a16:creationId xmlns:a16="http://schemas.microsoft.com/office/drawing/2014/main" id="{9BC6F841-BFD2-AB3A-ED95-B0D8C61E7973}"/>
              </a:ext>
            </a:extLst>
          </p:cNvPr>
          <p:cNvSpPr/>
          <p:nvPr/>
        </p:nvSpPr>
        <p:spPr>
          <a:xfrm>
            <a:off x="342900" y="3066477"/>
            <a:ext cx="2825287" cy="1519796"/>
          </a:xfrm>
          <a:prstGeom prst="wedgeEllipseCallout">
            <a:avLst>
              <a:gd name="adj1" fmla="val -17231"/>
              <a:gd name="adj2" fmla="val -11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highlight>
                  <a:srgbClr val="FFFF00"/>
                </a:highlight>
              </a:rPr>
              <a:t>Need to understand risks and mitigations</a:t>
            </a:r>
            <a:endParaRPr lang="en-US" sz="1050" dirty="0">
              <a:solidFill>
                <a:schemeClr val="tx1"/>
              </a:solidFill>
              <a:highlight>
                <a:srgbClr val="FFFF00"/>
              </a:highlight>
            </a:endParaRPr>
          </a:p>
        </p:txBody>
      </p:sp>
      <p:sp>
        <p:nvSpPr>
          <p:cNvPr id="9" name="Speech Bubble: Oval 8">
            <a:extLst>
              <a:ext uri="{FF2B5EF4-FFF2-40B4-BE49-F238E27FC236}">
                <a16:creationId xmlns:a16="http://schemas.microsoft.com/office/drawing/2014/main" id="{97EDEA55-CD02-3C5F-2229-1B0CC5183173}"/>
              </a:ext>
            </a:extLst>
          </p:cNvPr>
          <p:cNvSpPr/>
          <p:nvPr/>
        </p:nvSpPr>
        <p:spPr>
          <a:xfrm>
            <a:off x="2583631" y="2342200"/>
            <a:ext cx="2924292" cy="1464558"/>
          </a:xfrm>
          <a:prstGeom prst="wedgeEllipseCallout">
            <a:avLst>
              <a:gd name="adj1" fmla="val -92416"/>
              <a:gd name="adj2" fmla="val -796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highlight>
                  <a:srgbClr val="FFFF00"/>
                </a:highlight>
              </a:rPr>
              <a:t>Need to assign resources to portfolio teams</a:t>
            </a:r>
            <a:endParaRPr lang="en-US" sz="1050" dirty="0">
              <a:solidFill>
                <a:schemeClr val="tx1"/>
              </a:solidFill>
              <a:highlight>
                <a:srgbClr val="FFFF00"/>
              </a:highlight>
            </a:endParaRPr>
          </a:p>
        </p:txBody>
      </p:sp>
      <p:sp>
        <p:nvSpPr>
          <p:cNvPr id="10" name="TextBox 9">
            <a:extLst>
              <a:ext uri="{FF2B5EF4-FFF2-40B4-BE49-F238E27FC236}">
                <a16:creationId xmlns:a16="http://schemas.microsoft.com/office/drawing/2014/main" id="{BEC79691-DF9D-0948-2904-3FF167486983}"/>
              </a:ext>
            </a:extLst>
          </p:cNvPr>
          <p:cNvSpPr txBox="1"/>
          <p:nvPr/>
        </p:nvSpPr>
        <p:spPr>
          <a:xfrm>
            <a:off x="388475" y="2577380"/>
            <a:ext cx="1617427" cy="253916"/>
          </a:xfrm>
          <a:prstGeom prst="rect">
            <a:avLst/>
          </a:prstGeom>
          <a:noFill/>
        </p:spPr>
        <p:txBody>
          <a:bodyPr wrap="square" rtlCol="0">
            <a:spAutoFit/>
          </a:bodyPr>
          <a:lstStyle/>
          <a:p>
            <a:r>
              <a:rPr lang="en-US" sz="1050" b="1" dirty="0"/>
              <a:t>Kim, PM</a:t>
            </a:r>
          </a:p>
        </p:txBody>
      </p:sp>
    </p:spTree>
    <p:extLst>
      <p:ext uri="{BB962C8B-B14F-4D97-AF65-F5344CB8AC3E}">
        <p14:creationId xmlns:p14="http://schemas.microsoft.com/office/powerpoint/2010/main" val="2906626276"/>
      </p:ext>
    </p:extLst>
  </p:cSld>
  <p:clrMapOvr>
    <a:masterClrMapping/>
  </p:clrMapOvr>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35484</TotalTime>
  <Words>2759</Words>
  <Application>Microsoft Office PowerPoint</Application>
  <PresentationFormat>On-screen Show (16:9)</PresentationFormat>
  <Paragraphs>287</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Aptos</vt:lpstr>
      <vt:lpstr>Arial</vt:lpstr>
      <vt:lpstr>Covers and Dividers</vt:lpstr>
      <vt:lpstr>PMI Template 2024</vt:lpstr>
      <vt:lpstr>PowerPoint Presentation</vt:lpstr>
      <vt:lpstr>Setting the Stage: Background</vt:lpstr>
      <vt:lpstr>Presentation Agenda / Learning Objectives</vt:lpstr>
      <vt:lpstr>Business Acumen Framework: Five Filters</vt:lpstr>
      <vt:lpstr>The Decision Framework</vt:lpstr>
      <vt:lpstr>The Old Way vs. The New Way</vt:lpstr>
      <vt:lpstr>Example: Portfolio Prioritization – AI Results</vt:lpstr>
      <vt:lpstr>Use Cases</vt:lpstr>
      <vt:lpstr>The Old Way vs. The New Way</vt:lpstr>
      <vt:lpstr>Use Cases: Old Way vs. New Way (1 of 2)</vt:lpstr>
      <vt:lpstr>Use Cases: Old Way vs. New Way (2 of 2)</vt:lpstr>
      <vt:lpstr>AI Playbook</vt:lpstr>
      <vt:lpstr>The Playbook: 10 Practical AI Use Cases (1 of 2)</vt:lpstr>
      <vt:lpstr>The Playbook: 10 Practical AI Use Cases (2 of 2)</vt:lpstr>
      <vt:lpstr>Key Takeaways</vt:lpstr>
      <vt:lpstr>Personal Leadership Reflection &amp; AI Action Plan</vt:lpstr>
      <vt:lpstr>Final Message</vt:lpstr>
      <vt:lpstr>Questions? d.gregorio@pmimassbay.org https://www.DonnaGregorio.com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Donna Gregorio</dc:creator>
  <cp:lastModifiedBy>Donna Gregorio</cp:lastModifiedBy>
  <cp:revision>10</cp:revision>
  <dcterms:modified xsi:type="dcterms:W3CDTF">2026-05-21T20:45:24Z</dcterms:modified>
</cp:coreProperties>
</file>